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6" r:id="rId2"/>
  </p:sldMasterIdLst>
  <p:notesMasterIdLst>
    <p:notesMasterId r:id="rId27"/>
  </p:notesMasterIdLst>
  <p:sldIdLst>
    <p:sldId id="256" r:id="rId3"/>
    <p:sldId id="257" r:id="rId4"/>
    <p:sldId id="284" r:id="rId5"/>
    <p:sldId id="290" r:id="rId6"/>
    <p:sldId id="291" r:id="rId7"/>
    <p:sldId id="292" r:id="rId8"/>
    <p:sldId id="289" r:id="rId9"/>
    <p:sldId id="275" r:id="rId10"/>
    <p:sldId id="285" r:id="rId11"/>
    <p:sldId id="276" r:id="rId12"/>
    <p:sldId id="280" r:id="rId13"/>
    <p:sldId id="281" r:id="rId14"/>
    <p:sldId id="283" r:id="rId15"/>
    <p:sldId id="287" r:id="rId16"/>
    <p:sldId id="264" r:id="rId17"/>
    <p:sldId id="278" r:id="rId18"/>
    <p:sldId id="279" r:id="rId19"/>
    <p:sldId id="282" r:id="rId20"/>
    <p:sldId id="268" r:id="rId21"/>
    <p:sldId id="286" r:id="rId22"/>
    <p:sldId id="266" r:id="rId23"/>
    <p:sldId id="288" r:id="rId24"/>
    <p:sldId id="262" r:id="rId25"/>
    <p:sldId id="26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2322" autoAdjust="0"/>
  </p:normalViewPr>
  <p:slideViewPr>
    <p:cSldViewPr snapToGrid="0">
      <p:cViewPr varScale="1">
        <p:scale>
          <a:sx n="51" d="100"/>
          <a:sy n="51" d="100"/>
        </p:scale>
        <p:origin x="1255" y="26"/>
      </p:cViewPr>
      <p:guideLst/>
    </p:cSldViewPr>
  </p:slideViewPr>
  <p:outlineViewPr>
    <p:cViewPr>
      <p:scale>
        <a:sx n="33" d="100"/>
        <a:sy n="33" d="100"/>
      </p:scale>
      <p:origin x="0" y="-26942"/>
    </p:cViewPr>
  </p:outlineViewPr>
  <p:notesTextViewPr>
    <p:cViewPr>
      <p:scale>
        <a:sx n="1" d="1"/>
        <a:sy n="1" d="1"/>
      </p:scale>
      <p:origin x="0" y="0"/>
    </p:cViewPr>
  </p:notesTextViewPr>
  <p:sorterViewPr>
    <p:cViewPr>
      <p:scale>
        <a:sx n="100" d="100"/>
        <a:sy n="100" d="100"/>
      </p:scale>
      <p:origin x="0" y="-57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2FD92-7649-4358-B6CF-F894E54BAFCC}" type="datetimeFigureOut">
              <a:rPr lang="en-GB" smtClean="0"/>
              <a:t>06/12/2019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83F44-32F3-47EA-AB4C-FB1E7CDF44EC}" type="slidenum">
              <a:rPr lang="en-GB" smtClean="0"/>
              <a:t>‹#›</a:t>
            </a:fld>
            <a:endParaRPr lang="en-GB"/>
          </a:p>
        </p:txBody>
      </p:sp>
    </p:spTree>
    <p:extLst>
      <p:ext uri="{BB962C8B-B14F-4D97-AF65-F5344CB8AC3E}">
        <p14:creationId xmlns:p14="http://schemas.microsoft.com/office/powerpoint/2010/main" val="2364030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Aim: Find out what affects a driver positively or negatively. Produce reliable information on this in the short term &amp; help push regulations in the future.</a:t>
            </a:r>
          </a:p>
        </p:txBody>
      </p:sp>
      <p:sp>
        <p:nvSpPr>
          <p:cNvPr id="4" name="Slide Number Placeholder 3"/>
          <p:cNvSpPr>
            <a:spLocks noGrp="1"/>
          </p:cNvSpPr>
          <p:nvPr>
            <p:ph type="sldNum" sz="quarter" idx="5"/>
          </p:nvPr>
        </p:nvSpPr>
        <p:spPr/>
        <p:txBody>
          <a:bodyPr/>
          <a:lstStyle/>
          <a:p>
            <a:fld id="{70C83F44-32F3-47EA-AB4C-FB1E7CDF44EC}" type="slidenum">
              <a:rPr lang="en-GB" smtClean="0"/>
              <a:t>2</a:t>
            </a:fld>
            <a:endParaRPr lang="en-GB"/>
          </a:p>
        </p:txBody>
      </p:sp>
    </p:spTree>
    <p:extLst>
      <p:ext uri="{BB962C8B-B14F-4D97-AF65-F5344CB8AC3E}">
        <p14:creationId xmlns:p14="http://schemas.microsoft.com/office/powerpoint/2010/main" val="1329644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 version of the calibration/control scene already developed in unity, visuals and user interface will be improved, and I will probably change the average to the median (middle number) to avoid human error weighing the average down (forgetting to press the button one time, or not understanding how it works).</a:t>
            </a:r>
          </a:p>
        </p:txBody>
      </p:sp>
      <p:sp>
        <p:nvSpPr>
          <p:cNvPr id="4" name="Slide Number Placeholder 3"/>
          <p:cNvSpPr>
            <a:spLocks noGrp="1"/>
          </p:cNvSpPr>
          <p:nvPr>
            <p:ph type="sldNum" sz="quarter" idx="5"/>
          </p:nvPr>
        </p:nvSpPr>
        <p:spPr/>
        <p:txBody>
          <a:bodyPr/>
          <a:lstStyle/>
          <a:p>
            <a:fld id="{70C83F44-32F3-47EA-AB4C-FB1E7CDF44EC}" type="slidenum">
              <a:rPr lang="en-GB" smtClean="0"/>
              <a:t>13</a:t>
            </a:fld>
            <a:endParaRPr lang="en-GB"/>
          </a:p>
        </p:txBody>
      </p:sp>
    </p:spTree>
    <p:extLst>
      <p:ext uri="{BB962C8B-B14F-4D97-AF65-F5344CB8AC3E}">
        <p14:creationId xmlns:p14="http://schemas.microsoft.com/office/powerpoint/2010/main" val="1913159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 class diagram, subject to change and does not include the driving variables (distractions) as they will be random for each scene. I will develop a separate class diagram for each of the other objects/classes (sat nav class, following directions methods/inputs, etc.)</a:t>
            </a:r>
          </a:p>
        </p:txBody>
      </p:sp>
      <p:sp>
        <p:nvSpPr>
          <p:cNvPr id="4" name="Slide Number Placeholder 3"/>
          <p:cNvSpPr>
            <a:spLocks noGrp="1"/>
          </p:cNvSpPr>
          <p:nvPr>
            <p:ph type="sldNum" sz="quarter" idx="5"/>
          </p:nvPr>
        </p:nvSpPr>
        <p:spPr/>
        <p:txBody>
          <a:bodyPr/>
          <a:lstStyle/>
          <a:p>
            <a:fld id="{70C83F44-32F3-47EA-AB4C-FB1E7CDF44EC}" type="slidenum">
              <a:rPr lang="en-GB" smtClean="0"/>
              <a:t>14</a:t>
            </a:fld>
            <a:endParaRPr lang="en-GB"/>
          </a:p>
        </p:txBody>
      </p:sp>
    </p:spTree>
    <p:extLst>
      <p:ext uri="{BB962C8B-B14F-4D97-AF65-F5344CB8AC3E}">
        <p14:creationId xmlns:p14="http://schemas.microsoft.com/office/powerpoint/2010/main" val="3514868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Car emergency stops in front of you after a specified amount of time, the user has to react quickly (button press is the equivalent of slamming on the brakes fully until stopped) – will have to research stopping distance calculations for this.</a:t>
            </a:r>
          </a:p>
        </p:txBody>
      </p:sp>
      <p:sp>
        <p:nvSpPr>
          <p:cNvPr id="4" name="Slide Number Placeholder 3"/>
          <p:cNvSpPr>
            <a:spLocks noGrp="1"/>
          </p:cNvSpPr>
          <p:nvPr>
            <p:ph type="sldNum" sz="quarter" idx="5"/>
          </p:nvPr>
        </p:nvSpPr>
        <p:spPr/>
        <p:txBody>
          <a:bodyPr/>
          <a:lstStyle/>
          <a:p>
            <a:fld id="{70C83F44-32F3-47EA-AB4C-FB1E7CDF44EC}" type="slidenum">
              <a:rPr lang="en-GB" smtClean="0"/>
              <a:t>15</a:t>
            </a:fld>
            <a:endParaRPr lang="en-GB"/>
          </a:p>
        </p:txBody>
      </p:sp>
    </p:spTree>
    <p:extLst>
      <p:ext uri="{BB962C8B-B14F-4D97-AF65-F5344CB8AC3E}">
        <p14:creationId xmlns:p14="http://schemas.microsoft.com/office/powerpoint/2010/main" val="343555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Pedestrian walks across the road without looking, not at a pedestrian crossing, hence the user will have to react quickly to emergency stop (same as scene 1)</a:t>
            </a:r>
          </a:p>
        </p:txBody>
      </p:sp>
      <p:sp>
        <p:nvSpPr>
          <p:cNvPr id="4" name="Slide Number Placeholder 3"/>
          <p:cNvSpPr>
            <a:spLocks noGrp="1"/>
          </p:cNvSpPr>
          <p:nvPr>
            <p:ph type="sldNum" sz="quarter" idx="5"/>
          </p:nvPr>
        </p:nvSpPr>
        <p:spPr/>
        <p:txBody>
          <a:bodyPr/>
          <a:lstStyle/>
          <a:p>
            <a:fld id="{70C83F44-32F3-47EA-AB4C-FB1E7CDF44EC}" type="slidenum">
              <a:rPr lang="en-GB" smtClean="0"/>
              <a:t>16</a:t>
            </a:fld>
            <a:endParaRPr lang="en-GB"/>
          </a:p>
        </p:txBody>
      </p:sp>
    </p:spTree>
    <p:extLst>
      <p:ext uri="{BB962C8B-B14F-4D97-AF65-F5344CB8AC3E}">
        <p14:creationId xmlns:p14="http://schemas.microsoft.com/office/powerpoint/2010/main" val="2817979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Traffic light turns orange then red as the driver approaches it, if they do not realise it is changing and stop in time then they will pass through the red light (which is a fail) – all these scenes use emergency stopping because that is a reliable scenario for getting reaction time data and crash/fail data. The driving variables (programming a location into the sat nav) will be the more difficult things for the users to do, with the scenes being fairly simple, similar to each other and straightforward so that they should each have similar base reaction times (can focus mainly on the driving variables affecting results).</a:t>
            </a:r>
          </a:p>
        </p:txBody>
      </p:sp>
      <p:sp>
        <p:nvSpPr>
          <p:cNvPr id="4" name="Slide Number Placeholder 3"/>
          <p:cNvSpPr>
            <a:spLocks noGrp="1"/>
          </p:cNvSpPr>
          <p:nvPr>
            <p:ph type="sldNum" sz="quarter" idx="5"/>
          </p:nvPr>
        </p:nvSpPr>
        <p:spPr/>
        <p:txBody>
          <a:bodyPr/>
          <a:lstStyle/>
          <a:p>
            <a:fld id="{70C83F44-32F3-47EA-AB4C-FB1E7CDF44EC}" type="slidenum">
              <a:rPr lang="en-GB" smtClean="0"/>
              <a:t>17</a:t>
            </a:fld>
            <a:endParaRPr lang="en-GB"/>
          </a:p>
        </p:txBody>
      </p:sp>
    </p:spTree>
    <p:extLst>
      <p:ext uri="{BB962C8B-B14F-4D97-AF65-F5344CB8AC3E}">
        <p14:creationId xmlns:p14="http://schemas.microsoft.com/office/powerpoint/2010/main" val="1893617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 example of what the user will see in VR, taken from a game on the google play store.</a:t>
            </a:r>
          </a:p>
        </p:txBody>
      </p:sp>
      <p:sp>
        <p:nvSpPr>
          <p:cNvPr id="4" name="Slide Number Placeholder 3"/>
          <p:cNvSpPr>
            <a:spLocks noGrp="1"/>
          </p:cNvSpPr>
          <p:nvPr>
            <p:ph type="sldNum" sz="quarter" idx="5"/>
          </p:nvPr>
        </p:nvSpPr>
        <p:spPr/>
        <p:txBody>
          <a:bodyPr/>
          <a:lstStyle/>
          <a:p>
            <a:fld id="{70C83F44-32F3-47EA-AB4C-FB1E7CDF44EC}" type="slidenum">
              <a:rPr lang="en-GB" smtClean="0"/>
              <a:t>18</a:t>
            </a:fld>
            <a:endParaRPr lang="en-GB"/>
          </a:p>
        </p:txBody>
      </p:sp>
    </p:spTree>
    <p:extLst>
      <p:ext uri="{BB962C8B-B14F-4D97-AF65-F5344CB8AC3E}">
        <p14:creationId xmlns:p14="http://schemas.microsoft.com/office/powerpoint/2010/main" val="477500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being used: mainly </a:t>
            </a:r>
            <a:r>
              <a:rPr lang="en-GB" dirty="0" err="1"/>
              <a:t>github</a:t>
            </a:r>
            <a:r>
              <a:rPr lang="en-GB" dirty="0"/>
              <a:t> and unity, </a:t>
            </a:r>
            <a:r>
              <a:rPr lang="en-GB" dirty="0" err="1"/>
              <a:t>maya</a:t>
            </a:r>
            <a:r>
              <a:rPr lang="en-GB" dirty="0"/>
              <a:t> will be used for simple 3D objects when possible and online models (with permission) will be utilised for everything else.</a:t>
            </a:r>
          </a:p>
        </p:txBody>
      </p:sp>
      <p:sp>
        <p:nvSpPr>
          <p:cNvPr id="4" name="Slide Number Placeholder 3"/>
          <p:cNvSpPr>
            <a:spLocks noGrp="1"/>
          </p:cNvSpPr>
          <p:nvPr>
            <p:ph type="sldNum" sz="quarter" idx="5"/>
          </p:nvPr>
        </p:nvSpPr>
        <p:spPr/>
        <p:txBody>
          <a:bodyPr/>
          <a:lstStyle/>
          <a:p>
            <a:fld id="{70C83F44-32F3-47EA-AB4C-FB1E7CDF44EC}" type="slidenum">
              <a:rPr lang="en-GB" smtClean="0"/>
              <a:t>19</a:t>
            </a:fld>
            <a:endParaRPr lang="en-GB"/>
          </a:p>
        </p:txBody>
      </p:sp>
    </p:spTree>
    <p:extLst>
      <p:ext uri="{BB962C8B-B14F-4D97-AF65-F5344CB8AC3E}">
        <p14:creationId xmlns:p14="http://schemas.microsoft.com/office/powerpoint/2010/main" val="335667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Main project objectives…</a:t>
            </a:r>
          </a:p>
        </p:txBody>
      </p:sp>
      <p:sp>
        <p:nvSpPr>
          <p:cNvPr id="4" name="Slide Number Placeholder 3"/>
          <p:cNvSpPr>
            <a:spLocks noGrp="1"/>
          </p:cNvSpPr>
          <p:nvPr>
            <p:ph type="sldNum" sz="quarter" idx="5"/>
          </p:nvPr>
        </p:nvSpPr>
        <p:spPr/>
        <p:txBody>
          <a:bodyPr/>
          <a:lstStyle/>
          <a:p>
            <a:fld id="{70C83F44-32F3-47EA-AB4C-FB1E7CDF44EC}" type="slidenum">
              <a:rPr lang="en-GB" smtClean="0"/>
              <a:t>21</a:t>
            </a:fld>
            <a:endParaRPr lang="en-GB"/>
          </a:p>
        </p:txBody>
      </p:sp>
    </p:spTree>
    <p:extLst>
      <p:ext uri="{BB962C8B-B14F-4D97-AF65-F5344CB8AC3E}">
        <p14:creationId xmlns:p14="http://schemas.microsoft.com/office/powerpoint/2010/main" val="581940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Tasks and milestones, made in excel and visualised in office timeline free version. Main points: menu, calibration scene, and scene 1 to be complete by 17</a:t>
            </a:r>
            <a:r>
              <a:rPr lang="en-GB" baseline="30000" dirty="0"/>
              <a:t>th</a:t>
            </a:r>
            <a:r>
              <a:rPr lang="en-GB" dirty="0"/>
              <a:t> of January for alpha test at the end of January. Main experiment (with all 3 scenes and variables) to be completed on the 11</a:t>
            </a:r>
            <a:r>
              <a:rPr lang="en-GB" baseline="30000" dirty="0"/>
              <a:t>th</a:t>
            </a:r>
            <a:r>
              <a:rPr lang="en-GB" dirty="0"/>
              <a:t> of march, allowing time to focus on organising and understanding data (discussion/concluding). Each scene has been given a time slot to be developed in, with the first scene taking the longest, this is because whilst making the first scene a lot of prefabs and scripts will be made that will be reusable for the other 2 scenes. Another thing to note is after the main experiment I have left a window of a month to make any other changes to the application that I think could be helpful to test in a 3</a:t>
            </a:r>
            <a:r>
              <a:rPr lang="en-GB" baseline="30000" dirty="0"/>
              <a:t>rd</a:t>
            </a:r>
            <a:r>
              <a:rPr lang="en-GB" dirty="0"/>
              <a:t> experiment (new distractions or refining scenes, etc.)</a:t>
            </a:r>
          </a:p>
        </p:txBody>
      </p:sp>
      <p:sp>
        <p:nvSpPr>
          <p:cNvPr id="4" name="Slide Number Placeholder 3"/>
          <p:cNvSpPr>
            <a:spLocks noGrp="1"/>
          </p:cNvSpPr>
          <p:nvPr>
            <p:ph type="sldNum" sz="quarter" idx="5"/>
          </p:nvPr>
        </p:nvSpPr>
        <p:spPr/>
        <p:txBody>
          <a:bodyPr/>
          <a:lstStyle/>
          <a:p>
            <a:fld id="{70C83F44-32F3-47EA-AB4C-FB1E7CDF44EC}" type="slidenum">
              <a:rPr lang="en-GB" smtClean="0"/>
              <a:t>22</a:t>
            </a:fld>
            <a:endParaRPr lang="en-GB"/>
          </a:p>
        </p:txBody>
      </p:sp>
    </p:spTree>
    <p:extLst>
      <p:ext uri="{BB962C8B-B14F-4D97-AF65-F5344CB8AC3E}">
        <p14:creationId xmlns:p14="http://schemas.microsoft.com/office/powerpoint/2010/main" val="1040551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Progress so far…</a:t>
            </a:r>
          </a:p>
        </p:txBody>
      </p:sp>
      <p:sp>
        <p:nvSpPr>
          <p:cNvPr id="4" name="Slide Number Placeholder 3"/>
          <p:cNvSpPr>
            <a:spLocks noGrp="1"/>
          </p:cNvSpPr>
          <p:nvPr>
            <p:ph type="sldNum" sz="quarter" idx="5"/>
          </p:nvPr>
        </p:nvSpPr>
        <p:spPr/>
        <p:txBody>
          <a:bodyPr/>
          <a:lstStyle/>
          <a:p>
            <a:fld id="{70C83F44-32F3-47EA-AB4C-FB1E7CDF44EC}" type="slidenum">
              <a:rPr lang="en-GB" smtClean="0"/>
              <a:t>23</a:t>
            </a:fld>
            <a:endParaRPr lang="en-GB"/>
          </a:p>
        </p:txBody>
      </p:sp>
    </p:spTree>
    <p:extLst>
      <p:ext uri="{BB962C8B-B14F-4D97-AF65-F5344CB8AC3E}">
        <p14:creationId xmlns:p14="http://schemas.microsoft.com/office/powerpoint/2010/main" val="3604067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Main points on road accidents: 5 people die per day on the road in Great Britain, Driver’s skill not a huge factor instead risk perception based on their skill is, speeding and distractions account for half of the causes for road deaths.</a:t>
            </a:r>
          </a:p>
        </p:txBody>
      </p:sp>
      <p:sp>
        <p:nvSpPr>
          <p:cNvPr id="4" name="Slide Number Placeholder 3"/>
          <p:cNvSpPr>
            <a:spLocks noGrp="1"/>
          </p:cNvSpPr>
          <p:nvPr>
            <p:ph type="sldNum" sz="quarter" idx="5"/>
          </p:nvPr>
        </p:nvSpPr>
        <p:spPr/>
        <p:txBody>
          <a:bodyPr/>
          <a:lstStyle/>
          <a:p>
            <a:fld id="{70C83F44-32F3-47EA-AB4C-FB1E7CDF44EC}" type="slidenum">
              <a:rPr lang="en-GB" smtClean="0"/>
              <a:t>4</a:t>
            </a:fld>
            <a:endParaRPr lang="en-GB"/>
          </a:p>
        </p:txBody>
      </p:sp>
    </p:spTree>
    <p:extLst>
      <p:ext uri="{BB962C8B-B14F-4D97-AF65-F5344CB8AC3E}">
        <p14:creationId xmlns:p14="http://schemas.microsoft.com/office/powerpoint/2010/main" val="1037920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Main points on distractions whilst driving: programming or following a mounted sat nav’s direction whilst driving could be dangerous, handsfree phones &amp; filming on phones also linked to accidents, as well as a study showing that loud music reduces driver reaction times significantly too. All of these are LEGAL as well, which is perfect for this project to focus on.</a:t>
            </a:r>
          </a:p>
        </p:txBody>
      </p:sp>
      <p:sp>
        <p:nvSpPr>
          <p:cNvPr id="4" name="Slide Number Placeholder 3"/>
          <p:cNvSpPr>
            <a:spLocks noGrp="1"/>
          </p:cNvSpPr>
          <p:nvPr>
            <p:ph type="sldNum" sz="quarter" idx="5"/>
          </p:nvPr>
        </p:nvSpPr>
        <p:spPr/>
        <p:txBody>
          <a:bodyPr/>
          <a:lstStyle/>
          <a:p>
            <a:fld id="{70C83F44-32F3-47EA-AB4C-FB1E7CDF44EC}" type="slidenum">
              <a:rPr lang="en-GB" smtClean="0"/>
              <a:t>5</a:t>
            </a:fld>
            <a:endParaRPr lang="en-GB"/>
          </a:p>
        </p:txBody>
      </p:sp>
    </p:spTree>
    <p:extLst>
      <p:ext uri="{BB962C8B-B14F-4D97-AF65-F5344CB8AC3E}">
        <p14:creationId xmlns:p14="http://schemas.microsoft.com/office/powerpoint/2010/main" val="438863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Main points on potential driving aids: lots of new technology being developed or implemented in cars (brain to vehicle, automated braking, self-driving cars) but will take time to be common in every car and be at the level needed to fix this problem. Room for a potential simple – cost effective - short term solution in the meantime. It has been well documented that humans react to sounds quicker than a visual stimulus, hence I decided to come up with an idea based on that concept. An auditory alert that occurs when detecting danger (car slowing down in front of you at a rapid rate) is a simple idea, as the technology is basically already there with automatic braking, so it’s just a cost-effective version (if it actually helps)</a:t>
            </a:r>
          </a:p>
        </p:txBody>
      </p:sp>
      <p:sp>
        <p:nvSpPr>
          <p:cNvPr id="4" name="Slide Number Placeholder 3"/>
          <p:cNvSpPr>
            <a:spLocks noGrp="1"/>
          </p:cNvSpPr>
          <p:nvPr>
            <p:ph type="sldNum" sz="quarter" idx="5"/>
          </p:nvPr>
        </p:nvSpPr>
        <p:spPr/>
        <p:txBody>
          <a:bodyPr/>
          <a:lstStyle/>
          <a:p>
            <a:fld id="{70C83F44-32F3-47EA-AB4C-FB1E7CDF44EC}" type="slidenum">
              <a:rPr lang="en-GB" smtClean="0"/>
              <a:t>6</a:t>
            </a:fld>
            <a:endParaRPr lang="en-GB"/>
          </a:p>
        </p:txBody>
      </p:sp>
    </p:spTree>
    <p:extLst>
      <p:ext uri="{BB962C8B-B14F-4D97-AF65-F5344CB8AC3E}">
        <p14:creationId xmlns:p14="http://schemas.microsoft.com/office/powerpoint/2010/main" val="135905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Main points on virtual reality: motion sickness can easily occur if measures are not taken (regular breaks, no sudden/sharp movements, slow pace) – could create ethical concerns if a human tester gets sick, there have been many studies in the past using virtual reality to mimic reality as well as a particular study that had users simulate being a firefighter (trying to save lives) and they concluded that the participants do treat the situations seriously and act as they would in real life – which adds a lot of credibility to the results I obtain.</a:t>
            </a:r>
          </a:p>
        </p:txBody>
      </p:sp>
      <p:sp>
        <p:nvSpPr>
          <p:cNvPr id="4" name="Slide Number Placeholder 3"/>
          <p:cNvSpPr>
            <a:spLocks noGrp="1"/>
          </p:cNvSpPr>
          <p:nvPr>
            <p:ph type="sldNum" sz="quarter" idx="5"/>
          </p:nvPr>
        </p:nvSpPr>
        <p:spPr/>
        <p:txBody>
          <a:bodyPr/>
          <a:lstStyle/>
          <a:p>
            <a:fld id="{70C83F44-32F3-47EA-AB4C-FB1E7CDF44EC}" type="slidenum">
              <a:rPr lang="en-GB" smtClean="0"/>
              <a:t>7</a:t>
            </a:fld>
            <a:endParaRPr lang="en-GB"/>
          </a:p>
        </p:txBody>
      </p:sp>
    </p:spTree>
    <p:extLst>
      <p:ext uri="{BB962C8B-B14F-4D97-AF65-F5344CB8AC3E}">
        <p14:creationId xmlns:p14="http://schemas.microsoft.com/office/powerpoint/2010/main" val="323433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 included in the presentation (more sources and points covered in main literature review document)</a:t>
            </a:r>
          </a:p>
        </p:txBody>
      </p:sp>
      <p:sp>
        <p:nvSpPr>
          <p:cNvPr id="4" name="Slide Number Placeholder 3"/>
          <p:cNvSpPr>
            <a:spLocks noGrp="1"/>
          </p:cNvSpPr>
          <p:nvPr>
            <p:ph type="sldNum" sz="quarter" idx="5"/>
          </p:nvPr>
        </p:nvSpPr>
        <p:spPr/>
        <p:txBody>
          <a:bodyPr/>
          <a:lstStyle/>
          <a:p>
            <a:fld id="{70C83F44-32F3-47EA-AB4C-FB1E7CDF44EC}" type="slidenum">
              <a:rPr lang="en-GB" smtClean="0"/>
              <a:t>8</a:t>
            </a:fld>
            <a:endParaRPr lang="en-GB"/>
          </a:p>
        </p:txBody>
      </p:sp>
    </p:spTree>
    <p:extLst>
      <p:ext uri="{BB962C8B-B14F-4D97-AF65-F5344CB8AC3E}">
        <p14:creationId xmlns:p14="http://schemas.microsoft.com/office/powerpoint/2010/main" val="306149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diagram showing the basic functionality and relationship between different parts of the project. A more detailed one can be done in the future (Use case diagram) this is just to demonstrate the basic timeline of how things will be working. The screen recording may be changed to streaming so that I can view what the user’s are doing during the test and after as well, rather than just afterwards, but I am still doing tests with that to see if it is potentially viable.</a:t>
            </a:r>
          </a:p>
        </p:txBody>
      </p:sp>
      <p:sp>
        <p:nvSpPr>
          <p:cNvPr id="4" name="Slide Number Placeholder 3"/>
          <p:cNvSpPr>
            <a:spLocks noGrp="1"/>
          </p:cNvSpPr>
          <p:nvPr>
            <p:ph type="sldNum" sz="quarter" idx="5"/>
          </p:nvPr>
        </p:nvSpPr>
        <p:spPr/>
        <p:txBody>
          <a:bodyPr/>
          <a:lstStyle/>
          <a:p>
            <a:fld id="{70C83F44-32F3-47EA-AB4C-FB1E7CDF44EC}" type="slidenum">
              <a:rPr lang="en-GB" smtClean="0"/>
              <a:t>10</a:t>
            </a:fld>
            <a:endParaRPr lang="en-GB"/>
          </a:p>
        </p:txBody>
      </p:sp>
    </p:spTree>
    <p:extLst>
      <p:ext uri="{BB962C8B-B14F-4D97-AF65-F5344CB8AC3E}">
        <p14:creationId xmlns:p14="http://schemas.microsoft.com/office/powerpoint/2010/main" val="3457912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data that will be received from the tests: reaction time, would they of crashed?, did they fail the objective (press button before trigger appeared), screen recording, feedback form (questionnaire), and demographic data (main thing being focused on is age due to loud music study quoting teenagers to be affected by this, so I can add some questions on the questionnaire about whether they listen to loud music while driving, etc.)</a:t>
            </a:r>
          </a:p>
        </p:txBody>
      </p:sp>
      <p:sp>
        <p:nvSpPr>
          <p:cNvPr id="4" name="Slide Number Placeholder 3"/>
          <p:cNvSpPr>
            <a:spLocks noGrp="1"/>
          </p:cNvSpPr>
          <p:nvPr>
            <p:ph type="sldNum" sz="quarter" idx="5"/>
          </p:nvPr>
        </p:nvSpPr>
        <p:spPr/>
        <p:txBody>
          <a:bodyPr/>
          <a:lstStyle/>
          <a:p>
            <a:fld id="{70C83F44-32F3-47EA-AB4C-FB1E7CDF44EC}" type="slidenum">
              <a:rPr lang="en-GB" smtClean="0"/>
              <a:t>11</a:t>
            </a:fld>
            <a:endParaRPr lang="en-GB"/>
          </a:p>
        </p:txBody>
      </p:sp>
    </p:spTree>
    <p:extLst>
      <p:ext uri="{BB962C8B-B14F-4D97-AF65-F5344CB8AC3E}">
        <p14:creationId xmlns:p14="http://schemas.microsoft.com/office/powerpoint/2010/main" val="2163044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Calibration/Control scene, to get a basic control value for each user so that I can compare the users results in the following scenarios with this control value (as each user will have a different base reaction time).</a:t>
            </a:r>
          </a:p>
        </p:txBody>
      </p:sp>
      <p:sp>
        <p:nvSpPr>
          <p:cNvPr id="4" name="Slide Number Placeholder 3"/>
          <p:cNvSpPr>
            <a:spLocks noGrp="1"/>
          </p:cNvSpPr>
          <p:nvPr>
            <p:ph type="sldNum" sz="quarter" idx="5"/>
          </p:nvPr>
        </p:nvSpPr>
        <p:spPr/>
        <p:txBody>
          <a:bodyPr/>
          <a:lstStyle/>
          <a:p>
            <a:fld id="{70C83F44-32F3-47EA-AB4C-FB1E7CDF44EC}" type="slidenum">
              <a:rPr lang="en-GB" smtClean="0"/>
              <a:t>12</a:t>
            </a:fld>
            <a:endParaRPr lang="en-GB"/>
          </a:p>
        </p:txBody>
      </p:sp>
    </p:spTree>
    <p:extLst>
      <p:ext uri="{BB962C8B-B14F-4D97-AF65-F5344CB8AC3E}">
        <p14:creationId xmlns:p14="http://schemas.microsoft.com/office/powerpoint/2010/main" val="1256030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D946DB3-367E-4147-8D7B-EE0971A243E7}" type="datetimeFigureOut">
              <a:rPr lang="en-GB" smtClean="0"/>
              <a:t>06/12/2019</a:t>
            </a:fld>
            <a:endParaRPr lang="en-GB" dirty="0"/>
          </a:p>
        </p:txBody>
      </p:sp>
      <p:sp>
        <p:nvSpPr>
          <p:cNvPr id="5" name="Footer Placeholder 4"/>
          <p:cNvSpPr>
            <a:spLocks noGrp="1"/>
          </p:cNvSpPr>
          <p:nvPr>
            <p:ph type="ftr" sz="quarter" idx="11"/>
          </p:nvPr>
        </p:nvSpPr>
        <p:spPr>
          <a:xfrm>
            <a:off x="1371600" y="4323845"/>
            <a:ext cx="6400800" cy="365125"/>
          </a:xfrm>
        </p:spPr>
        <p:txBody>
          <a:bodyPr/>
          <a:lstStyle/>
          <a:p>
            <a:endParaRPr lang="en-GB" dirty="0"/>
          </a:p>
        </p:txBody>
      </p:sp>
      <p:sp>
        <p:nvSpPr>
          <p:cNvPr id="6" name="Slide Number Placeholder 5"/>
          <p:cNvSpPr>
            <a:spLocks noGrp="1"/>
          </p:cNvSpPr>
          <p:nvPr>
            <p:ph type="sldNum" sz="quarter" idx="12"/>
          </p:nvPr>
        </p:nvSpPr>
        <p:spPr>
          <a:xfrm>
            <a:off x="8077200" y="1430866"/>
            <a:ext cx="2743200"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86838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247001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D946DB3-367E-4147-8D7B-EE0971A243E7}" type="datetimeFigureOut">
              <a:rPr lang="en-GB" smtClean="0"/>
              <a:t>06/12/2019</a:t>
            </a:fld>
            <a:endParaRPr lang="en-GB" dirty="0"/>
          </a:p>
        </p:txBody>
      </p:sp>
      <p:sp>
        <p:nvSpPr>
          <p:cNvPr id="6" name="Footer Placeholder 5"/>
          <p:cNvSpPr>
            <a:spLocks noGrp="1"/>
          </p:cNvSpPr>
          <p:nvPr>
            <p:ph type="ftr" sz="quarter" idx="11"/>
          </p:nvPr>
        </p:nvSpPr>
        <p:spPr>
          <a:xfrm>
            <a:off x="685800" y="379941"/>
            <a:ext cx="6991492" cy="365125"/>
          </a:xfrm>
        </p:spPr>
        <p:txBody>
          <a:bodyPr/>
          <a:lstStyle/>
          <a:p>
            <a:endParaRPr lang="en-GB" dirty="0"/>
          </a:p>
        </p:txBody>
      </p:sp>
      <p:sp>
        <p:nvSpPr>
          <p:cNvPr id="7" name="Slide Number Placeholder 6"/>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3752864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D946DB3-367E-4147-8D7B-EE0971A243E7}" type="datetimeFigureOut">
              <a:rPr lang="en-GB" smtClean="0"/>
              <a:t>06/12/2019</a:t>
            </a:fld>
            <a:endParaRPr lang="en-GB" dirty="0"/>
          </a:p>
        </p:txBody>
      </p:sp>
      <p:sp>
        <p:nvSpPr>
          <p:cNvPr id="6" name="Footer Placeholder 5"/>
          <p:cNvSpPr>
            <a:spLocks noGrp="1"/>
          </p:cNvSpPr>
          <p:nvPr>
            <p:ph type="ftr" sz="quarter" idx="11"/>
          </p:nvPr>
        </p:nvSpPr>
        <p:spPr>
          <a:xfrm>
            <a:off x="685800" y="379941"/>
            <a:ext cx="6991492" cy="365125"/>
          </a:xfrm>
        </p:spPr>
        <p:txBody>
          <a:bodyPr/>
          <a:lstStyle/>
          <a:p>
            <a:endParaRPr lang="en-GB" dirty="0"/>
          </a:p>
        </p:txBody>
      </p:sp>
      <p:sp>
        <p:nvSpPr>
          <p:cNvPr id="7" name="Slide Number Placeholder 6"/>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779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D946DB3-367E-4147-8D7B-EE0971A243E7}" type="datetimeFigureOut">
              <a:rPr lang="en-GB" smtClean="0"/>
              <a:t>06/12/2019</a:t>
            </a:fld>
            <a:endParaRPr lang="en-GB" dirty="0"/>
          </a:p>
        </p:txBody>
      </p:sp>
      <p:sp>
        <p:nvSpPr>
          <p:cNvPr id="6" name="Footer Placeholder 5"/>
          <p:cNvSpPr>
            <a:spLocks noGrp="1"/>
          </p:cNvSpPr>
          <p:nvPr>
            <p:ph type="ftr" sz="quarter" idx="11"/>
          </p:nvPr>
        </p:nvSpPr>
        <p:spPr>
          <a:xfrm>
            <a:off x="685800" y="378883"/>
            <a:ext cx="6991492" cy="365125"/>
          </a:xfrm>
        </p:spPr>
        <p:txBody>
          <a:bodyPr/>
          <a:lstStyle/>
          <a:p>
            <a:endParaRPr lang="en-GB" dirty="0"/>
          </a:p>
        </p:txBody>
      </p:sp>
      <p:sp>
        <p:nvSpPr>
          <p:cNvPr id="7" name="Slide Number Placeholder 6"/>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119419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07100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610779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515098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D946DB3-367E-4147-8D7B-EE0971A243E7}" type="datetimeFigureOut">
              <a:rPr lang="en-GB" smtClean="0"/>
              <a:t>06/12/2019</a:t>
            </a:fld>
            <a:endParaRPr lang="en-GB" dirty="0"/>
          </a:p>
        </p:txBody>
      </p:sp>
      <p:sp>
        <p:nvSpPr>
          <p:cNvPr id="5" name="Footer Placeholder 4"/>
          <p:cNvSpPr>
            <a:spLocks noGrp="1"/>
          </p:cNvSpPr>
          <p:nvPr>
            <p:ph type="ftr" sz="quarter" idx="11"/>
          </p:nvPr>
        </p:nvSpPr>
        <p:spPr>
          <a:xfrm>
            <a:off x="685800" y="381000"/>
            <a:ext cx="6991492" cy="365125"/>
          </a:xfrm>
        </p:spPr>
        <p:txBody>
          <a:bodyPr/>
          <a:lstStyle/>
          <a:p>
            <a:endParaRPr lang="en-GB" dirty="0"/>
          </a:p>
        </p:txBody>
      </p:sp>
      <p:sp>
        <p:nvSpPr>
          <p:cNvPr id="6" name="Slide Number Placeholder 5"/>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847702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9FC6-6391-4CDC-BF9D-7F72FA29AB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4BA7E66-A10F-4A94-A7A8-6B5D2CD994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315E50F-DA51-4682-97CA-24B290931AB3}"/>
              </a:ext>
            </a:extLst>
          </p:cNvPr>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5" name="Footer Placeholder 4">
            <a:extLst>
              <a:ext uri="{FF2B5EF4-FFF2-40B4-BE49-F238E27FC236}">
                <a16:creationId xmlns:a16="http://schemas.microsoft.com/office/drawing/2014/main" id="{01CE1D22-DA33-4CD9-B31E-223AA828021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0C3485D-CE2C-4324-BC9C-342A872420A6}"/>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589692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37851-C992-4C80-AB5F-B2B62D8E2D9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1C8C43-5841-40C8-B794-A1FEE24C65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85191C-6750-4646-A3B8-0675C624D296}"/>
              </a:ext>
            </a:extLst>
          </p:cNvPr>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5" name="Footer Placeholder 4">
            <a:extLst>
              <a:ext uri="{FF2B5EF4-FFF2-40B4-BE49-F238E27FC236}">
                <a16:creationId xmlns:a16="http://schemas.microsoft.com/office/drawing/2014/main" id="{3F226AB8-15A8-4453-A8B3-30BBC031DC6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3E90FD3-84DC-4034-866C-5D2E662E4A4C}"/>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110452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02513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9DEF-3AF7-489A-8462-3F88DE173B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DB478F-5210-41F4-ACD4-5FB815B40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9DDAB8-420F-4993-8E71-417C36FC8E4C}"/>
              </a:ext>
            </a:extLst>
          </p:cNvPr>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5" name="Footer Placeholder 4">
            <a:extLst>
              <a:ext uri="{FF2B5EF4-FFF2-40B4-BE49-F238E27FC236}">
                <a16:creationId xmlns:a16="http://schemas.microsoft.com/office/drawing/2014/main" id="{BF9F0784-591A-4F53-B668-88E45559AD1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D66EE02-B143-4401-84E6-5D923E7AD373}"/>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627709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66AC4-681B-444A-B77B-4030ED34AD8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236B5C-E9FE-4FC6-8816-AC05A814F7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9A4EC10-3CFE-4156-A939-A3D6816587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F9F1DC4-5913-4966-AB73-66F7302E8905}"/>
              </a:ext>
            </a:extLst>
          </p:cNvPr>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6" name="Footer Placeholder 5">
            <a:extLst>
              <a:ext uri="{FF2B5EF4-FFF2-40B4-BE49-F238E27FC236}">
                <a16:creationId xmlns:a16="http://schemas.microsoft.com/office/drawing/2014/main" id="{F6D31EA0-64D2-4686-AF1E-2120139C48B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4AD78A8-55FB-4936-9387-5CA2C07D0A0A}"/>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2147123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852C-CB14-4AE3-B49B-B64DF9DF3D6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6466E90-5AA5-4D23-84F9-4F7C0F9235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0060E0-5998-4FB1-83D5-61DBAFA35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8871B35-F702-4F90-9834-33F262D049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876E7A-DBF8-4F8E-91E1-FA91A70E3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6F021B-14E1-4004-98EE-0AE4C3EA40E7}"/>
              </a:ext>
            </a:extLst>
          </p:cNvPr>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8" name="Footer Placeholder 7">
            <a:extLst>
              <a:ext uri="{FF2B5EF4-FFF2-40B4-BE49-F238E27FC236}">
                <a16:creationId xmlns:a16="http://schemas.microsoft.com/office/drawing/2014/main" id="{5597ADC9-4ADE-477A-AD8B-910F16BA7E5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587852BD-B77E-4672-B22B-9FB42FBB29C5}"/>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4796733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E4E9-1AA3-48C2-82D2-21877FCB4EB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52B598F-2DF6-4491-8869-CF4B60D13C7D}"/>
              </a:ext>
            </a:extLst>
          </p:cNvPr>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4" name="Footer Placeholder 3">
            <a:extLst>
              <a:ext uri="{FF2B5EF4-FFF2-40B4-BE49-F238E27FC236}">
                <a16:creationId xmlns:a16="http://schemas.microsoft.com/office/drawing/2014/main" id="{24B9D5FC-55B0-4C86-822C-0B99B960D3D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A2B58BE-E353-43D0-8B4D-F31F0439E312}"/>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979787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F1F820-8A44-4CAE-B39F-E0F172440418}"/>
              </a:ext>
            </a:extLst>
          </p:cNvPr>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3" name="Footer Placeholder 2">
            <a:extLst>
              <a:ext uri="{FF2B5EF4-FFF2-40B4-BE49-F238E27FC236}">
                <a16:creationId xmlns:a16="http://schemas.microsoft.com/office/drawing/2014/main" id="{E7778453-4D61-4AF6-9D2C-4F617580EB33}"/>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05AEBF08-9E95-4B8F-AC93-F7E3896C2AB6}"/>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399481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E197-DFE0-4228-8279-C4676FB3B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774B480-89C7-4997-B32A-C70665D55E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8757214-D619-4E50-9B6F-727EB63E6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29BD4-A488-447A-8CC6-E66436DD6D56}"/>
              </a:ext>
            </a:extLst>
          </p:cNvPr>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6" name="Footer Placeholder 5">
            <a:extLst>
              <a:ext uri="{FF2B5EF4-FFF2-40B4-BE49-F238E27FC236}">
                <a16:creationId xmlns:a16="http://schemas.microsoft.com/office/drawing/2014/main" id="{96FEF865-5B97-4445-9E81-4D3CE11017A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7B38F69C-184B-4508-A1CD-3F04146F7CEA}"/>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589869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5849-4BB8-4590-9D17-ACC927D9E5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49DFED4-3105-4481-B934-30109ECD4F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0176CE6-F4F4-4DF7-8ADB-A1488AFC0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4CC64-4DB5-4FC0-9E2A-0927119B2C90}"/>
              </a:ext>
            </a:extLst>
          </p:cNvPr>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6" name="Footer Placeholder 5">
            <a:extLst>
              <a:ext uri="{FF2B5EF4-FFF2-40B4-BE49-F238E27FC236}">
                <a16:creationId xmlns:a16="http://schemas.microsoft.com/office/drawing/2014/main" id="{80334A28-5950-475B-9EAE-4097B792117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73D77BB2-E95F-4382-A59D-5F7994338A83}"/>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8509875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DFCC-F796-4AE1-81A6-89C322ACB6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368AEF-B9D8-415E-AB8C-8C4C39C87F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AE16F8-5330-4618-A577-AE89C2EC6BF8}"/>
              </a:ext>
            </a:extLst>
          </p:cNvPr>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5" name="Footer Placeholder 4">
            <a:extLst>
              <a:ext uri="{FF2B5EF4-FFF2-40B4-BE49-F238E27FC236}">
                <a16:creationId xmlns:a16="http://schemas.microsoft.com/office/drawing/2014/main" id="{56EAF1CD-5ABA-441C-BEBF-6B69953AFC9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05AC308-9258-4D08-8529-E1CB47D1DA30}"/>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53403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74C881-3989-4840-8FD7-A6D3172A6E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01FEEE-C05E-46B3-93A6-197FC0417B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7F72CD-04A1-4A3E-BD7F-5B42D75164FD}"/>
              </a:ext>
            </a:extLst>
          </p:cNvPr>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5" name="Footer Placeholder 4">
            <a:extLst>
              <a:ext uri="{FF2B5EF4-FFF2-40B4-BE49-F238E27FC236}">
                <a16:creationId xmlns:a16="http://schemas.microsoft.com/office/drawing/2014/main" id="{C9D9F004-B935-476F-A5E7-F798C8412F0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2581DFC-23EA-4763-B0C3-610E907F4F92}"/>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3791206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D946DB3-367E-4147-8D7B-EE0971A243E7}" type="datetimeFigureOut">
              <a:rPr lang="en-GB" smtClean="0"/>
              <a:t>06/12/2019</a:t>
            </a:fld>
            <a:endParaRPr lang="en-GB" dirty="0"/>
          </a:p>
        </p:txBody>
      </p:sp>
      <p:sp>
        <p:nvSpPr>
          <p:cNvPr id="5" name="Footer Placeholder 4"/>
          <p:cNvSpPr>
            <a:spLocks noGrp="1"/>
          </p:cNvSpPr>
          <p:nvPr>
            <p:ph type="ftr" sz="quarter" idx="11"/>
          </p:nvPr>
        </p:nvSpPr>
        <p:spPr>
          <a:xfrm>
            <a:off x="685800" y="381001"/>
            <a:ext cx="6991492" cy="364065"/>
          </a:xfrm>
        </p:spPr>
        <p:txBody>
          <a:bodyPr/>
          <a:lstStyle/>
          <a:p>
            <a:endParaRPr lang="en-GB" dirty="0"/>
          </a:p>
        </p:txBody>
      </p:sp>
      <p:sp>
        <p:nvSpPr>
          <p:cNvPr id="6" name="Slide Number Placeholder 5"/>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551256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250152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088419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07215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55355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10597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946DB3-367E-4147-8D7B-EE0971A243E7}" type="datetimeFigureOut">
              <a:rPr lang="en-GB" smtClean="0"/>
              <a:t>06/12/2019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47779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D946DB3-367E-4147-8D7B-EE0971A243E7}" type="datetimeFigureOut">
              <a:rPr lang="en-GB" smtClean="0"/>
              <a:t>06/12/2019</a:t>
            </a:fld>
            <a:endParaRPr lang="en-GB"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5DC6455-77A8-4D5D-84E6-7A64B0C79667}" type="slidenum">
              <a:rPr lang="en-GB" smtClean="0"/>
              <a:t>‹#›</a:t>
            </a:fld>
            <a:endParaRPr lang="en-GB" dirty="0"/>
          </a:p>
        </p:txBody>
      </p:sp>
    </p:spTree>
    <p:extLst>
      <p:ext uri="{BB962C8B-B14F-4D97-AF65-F5344CB8AC3E}">
        <p14:creationId xmlns:p14="http://schemas.microsoft.com/office/powerpoint/2010/main" val="106773093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F76833-73E6-47FF-9A10-2631913012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43E4AA-74E7-4E16-9992-42B26D1BD4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AEA441-3408-40B4-B9EB-8D001EBDE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46DB3-367E-4147-8D7B-EE0971A243E7}" type="datetimeFigureOut">
              <a:rPr lang="en-GB" smtClean="0"/>
              <a:t>06/12/2019</a:t>
            </a:fld>
            <a:endParaRPr lang="en-GB" dirty="0"/>
          </a:p>
        </p:txBody>
      </p:sp>
      <p:sp>
        <p:nvSpPr>
          <p:cNvPr id="5" name="Footer Placeholder 4">
            <a:extLst>
              <a:ext uri="{FF2B5EF4-FFF2-40B4-BE49-F238E27FC236}">
                <a16:creationId xmlns:a16="http://schemas.microsoft.com/office/drawing/2014/main" id="{71BD721F-4E9E-4971-92CA-F01C9FF15E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844837C7-7E86-4483-B3D1-BF1EA4BA3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C6455-77A8-4D5D-84E6-7A64B0C79667}" type="slidenum">
              <a:rPr lang="en-GB" smtClean="0"/>
              <a:t>‹#›</a:t>
            </a:fld>
            <a:endParaRPr lang="en-GB" dirty="0"/>
          </a:p>
        </p:txBody>
      </p:sp>
    </p:spTree>
    <p:extLst>
      <p:ext uri="{BB962C8B-B14F-4D97-AF65-F5344CB8AC3E}">
        <p14:creationId xmlns:p14="http://schemas.microsoft.com/office/powerpoint/2010/main" val="55469091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hyperlink" Target="https://play.google.com/store/apps/details?id=com.ffgames.racingincar2&amp;hl=e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inews.co.uk/inews-lifestyle/cars/mobile-phone-driving-law-changes-explained-uk-new-legislation-824749#:~:targetText=At%20the%20moment,%20using%20a,nav%20while%20driving%20is%20illegal.&amp;targetText=You're%20able%20to%20use,in%20these%20cases%20is%20illegal." TargetMode="External"/><Relationship Id="rId13" Type="http://schemas.openxmlformats.org/officeDocument/2006/relationships/hyperlink" Target="https://www.sciencedirect.com/science/article/pii/000169188490043X" TargetMode="External"/><Relationship Id="rId3" Type="http://schemas.openxmlformats.org/officeDocument/2006/relationships/hyperlink" Target="https://www.brake.org.uk/facts-resources/1653-uk-road-casualties" TargetMode="External"/><Relationship Id="rId7" Type="http://schemas.openxmlformats.org/officeDocument/2006/relationships/hyperlink" Target="https://www.sciencedirect.com/science/article/pii/S0747563215000540?via%3Dihub" TargetMode="External"/><Relationship Id="rId12" Type="http://schemas.openxmlformats.org/officeDocument/2006/relationships/hyperlink" Target="https://www.fool.com/investing/2017/10/22/how-far-along-is-self-driving-car-technology-reall.aspx"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businessinsider.com/virtual-reality-vr-side-effects-2018-3?r=US&amp;IR=T#loss-of-spatial-awareness-1" TargetMode="External"/><Relationship Id="rId11" Type="http://schemas.openxmlformats.org/officeDocument/2006/relationships/hyperlink" Target="https://mycardoeswhat.org/safety-features/automatic-braking/" TargetMode="External"/><Relationship Id="rId5" Type="http://schemas.openxmlformats.org/officeDocument/2006/relationships/hyperlink" Target="https://www.sciencedirect.com/science/article/pii/S0001457513003497?via%3Dihub" TargetMode="External"/><Relationship Id="rId10" Type="http://schemas.openxmlformats.org/officeDocument/2006/relationships/hyperlink" Target="https://roadsafetygb.org.uk/news/brain-to-vehicle-technology-will-speed-up-reaction-times-nissan/" TargetMode="External"/><Relationship Id="rId4" Type="http://schemas.openxmlformats.org/officeDocument/2006/relationships/hyperlink" Target="https://www.aceable.com/safe-driving/car-accident-statistics/" TargetMode="External"/><Relationship Id="rId9" Type="http://schemas.openxmlformats.org/officeDocument/2006/relationships/hyperlink" Target="https://www.idrivesafely.com/defensive-driving/trending/7-deadly-sins-distracted-driving-wrath-musi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5231-D491-4FAB-803B-DDDB1751E9AC}"/>
              </a:ext>
            </a:extLst>
          </p:cNvPr>
          <p:cNvSpPr>
            <a:spLocks noGrp="1"/>
          </p:cNvSpPr>
          <p:nvPr>
            <p:ph type="ctrTitle"/>
          </p:nvPr>
        </p:nvSpPr>
        <p:spPr>
          <a:xfrm>
            <a:off x="1684637" y="706966"/>
            <a:ext cx="9144000" cy="2387600"/>
          </a:xfrm>
        </p:spPr>
        <p:txBody>
          <a:bodyPr/>
          <a:lstStyle/>
          <a:p>
            <a:pPr algn="ctr"/>
            <a:r>
              <a:rPr lang="en-GB" cap="none" dirty="0">
                <a:ln w="0"/>
                <a:effectLst>
                  <a:outerShdw blurRad="38100" dist="19050" dir="2700000" algn="tl" rotWithShape="0">
                    <a:schemeClr val="dk1">
                      <a:alpha val="40000"/>
                    </a:schemeClr>
                  </a:outerShdw>
                </a:effectLst>
              </a:rPr>
              <a:t>Driver Attentiveness in Virtual Reality</a:t>
            </a:r>
          </a:p>
        </p:txBody>
      </p:sp>
      <p:sp>
        <p:nvSpPr>
          <p:cNvPr id="3" name="Subtitle 2">
            <a:extLst>
              <a:ext uri="{FF2B5EF4-FFF2-40B4-BE49-F238E27FC236}">
                <a16:creationId xmlns:a16="http://schemas.microsoft.com/office/drawing/2014/main" id="{96EA8232-EFCA-44B5-A8AF-945119566807}"/>
              </a:ext>
            </a:extLst>
          </p:cNvPr>
          <p:cNvSpPr>
            <a:spLocks noGrp="1"/>
          </p:cNvSpPr>
          <p:nvPr>
            <p:ph type="subTitle" idx="1"/>
          </p:nvPr>
        </p:nvSpPr>
        <p:spPr>
          <a:xfrm>
            <a:off x="1591962" y="3025392"/>
            <a:ext cx="9144000" cy="2635145"/>
          </a:xfrm>
        </p:spPr>
        <p:txBody>
          <a:bodyPr>
            <a:normAutofit/>
          </a:bodyPr>
          <a:lstStyle/>
          <a:p>
            <a:r>
              <a:rPr lang="en-GB" dirty="0"/>
              <a:t>                                                  Professional Project (COM3001)</a:t>
            </a:r>
          </a:p>
          <a:p>
            <a:br>
              <a:rPr lang="en-GB" dirty="0"/>
            </a:br>
            <a:endParaRPr lang="en-GB" dirty="0"/>
          </a:p>
          <a:p>
            <a:r>
              <a:rPr lang="en-GB" sz="1800" dirty="0"/>
              <a:t>Student: James Wright</a:t>
            </a:r>
          </a:p>
          <a:p>
            <a:r>
              <a:rPr lang="en-GB" sz="1800" dirty="0"/>
              <a:t>Supervisor: Dr. Steve Wesemeyer</a:t>
            </a:r>
          </a:p>
        </p:txBody>
      </p:sp>
      <p:pic>
        <p:nvPicPr>
          <p:cNvPr id="9" name="Picture 8">
            <a:extLst>
              <a:ext uri="{FF2B5EF4-FFF2-40B4-BE49-F238E27FC236}">
                <a16:creationId xmlns:a16="http://schemas.microsoft.com/office/drawing/2014/main" id="{0898BF2A-FBEC-479B-943E-A6A57AAD0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659" y="3221957"/>
            <a:ext cx="5894173" cy="3636043"/>
          </a:xfrm>
          <a:prstGeom prst="rect">
            <a:avLst/>
          </a:prstGeom>
        </p:spPr>
      </p:pic>
      <p:pic>
        <p:nvPicPr>
          <p:cNvPr id="11" name="Picture 10">
            <a:extLst>
              <a:ext uri="{FF2B5EF4-FFF2-40B4-BE49-F238E27FC236}">
                <a16:creationId xmlns:a16="http://schemas.microsoft.com/office/drawing/2014/main" id="{8A48CC68-0748-41B0-B879-A3E5D4CBC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870" y="4470356"/>
            <a:ext cx="4572000" cy="3333750"/>
          </a:xfrm>
          <a:prstGeom prst="rect">
            <a:avLst/>
          </a:prstGeom>
        </p:spPr>
      </p:pic>
    </p:spTree>
    <p:extLst>
      <p:ext uri="{BB962C8B-B14F-4D97-AF65-F5344CB8AC3E}">
        <p14:creationId xmlns:p14="http://schemas.microsoft.com/office/powerpoint/2010/main" val="2269186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E0D1418-5C85-4478-9146-DA34539666DC}"/>
              </a:ext>
            </a:extLst>
          </p:cNvPr>
          <p:cNvGrpSpPr/>
          <p:nvPr/>
        </p:nvGrpSpPr>
        <p:grpSpPr>
          <a:xfrm>
            <a:off x="4810067" y="133935"/>
            <a:ext cx="2508422" cy="1723687"/>
            <a:chOff x="4841789" y="769741"/>
            <a:chExt cx="2508422" cy="1723687"/>
          </a:xfrm>
        </p:grpSpPr>
        <p:pic>
          <p:nvPicPr>
            <p:cNvPr id="5" name="Picture 4">
              <a:extLst>
                <a:ext uri="{FF2B5EF4-FFF2-40B4-BE49-F238E27FC236}">
                  <a16:creationId xmlns:a16="http://schemas.microsoft.com/office/drawing/2014/main" id="{3F35D964-A668-4684-86B3-74FDBE9CC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711" y="769741"/>
              <a:ext cx="2357135" cy="1354354"/>
            </a:xfrm>
            <a:prstGeom prst="rect">
              <a:avLst/>
            </a:prstGeom>
          </p:spPr>
        </p:pic>
        <p:sp>
          <p:nvSpPr>
            <p:cNvPr id="6" name="TextBox 5">
              <a:extLst>
                <a:ext uri="{FF2B5EF4-FFF2-40B4-BE49-F238E27FC236}">
                  <a16:creationId xmlns:a16="http://schemas.microsoft.com/office/drawing/2014/main" id="{3D93C4D2-CD8A-4DB4-97A8-161CECA93D14}"/>
                </a:ext>
              </a:extLst>
            </p:cNvPr>
            <p:cNvSpPr txBox="1"/>
            <p:nvPr/>
          </p:nvSpPr>
          <p:spPr>
            <a:xfrm>
              <a:off x="4841789" y="2124096"/>
              <a:ext cx="2508422" cy="369332"/>
            </a:xfrm>
            <a:prstGeom prst="rect">
              <a:avLst/>
            </a:prstGeom>
            <a:noFill/>
          </p:spPr>
          <p:txBody>
            <a:bodyPr wrap="square" rtlCol="0">
              <a:spAutoFit/>
            </a:bodyPr>
            <a:lstStyle/>
            <a:p>
              <a:pPr algn="ctr"/>
              <a:r>
                <a:rPr lang="en-GB" dirty="0"/>
                <a:t>Oculus Quest (VR)</a:t>
              </a:r>
            </a:p>
          </p:txBody>
        </p:sp>
        <p:sp>
          <p:nvSpPr>
            <p:cNvPr id="7" name="Rectangle 6">
              <a:extLst>
                <a:ext uri="{FF2B5EF4-FFF2-40B4-BE49-F238E27FC236}">
                  <a16:creationId xmlns:a16="http://schemas.microsoft.com/office/drawing/2014/main" id="{AB2FB601-59FC-4CF7-A824-2435C0ED0A45}"/>
                </a:ext>
              </a:extLst>
            </p:cNvPr>
            <p:cNvSpPr/>
            <p:nvPr/>
          </p:nvSpPr>
          <p:spPr>
            <a:xfrm>
              <a:off x="4841789" y="786348"/>
              <a:ext cx="2508422" cy="170330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40" name="Group 39">
            <a:extLst>
              <a:ext uri="{FF2B5EF4-FFF2-40B4-BE49-F238E27FC236}">
                <a16:creationId xmlns:a16="http://schemas.microsoft.com/office/drawing/2014/main" id="{B2B20D87-F640-42B4-8AFB-C6E789F5439B}"/>
              </a:ext>
            </a:extLst>
          </p:cNvPr>
          <p:cNvGrpSpPr/>
          <p:nvPr/>
        </p:nvGrpSpPr>
        <p:grpSpPr>
          <a:xfrm>
            <a:off x="9571619" y="2480263"/>
            <a:ext cx="2508422" cy="1723687"/>
            <a:chOff x="9114064" y="3007422"/>
            <a:chExt cx="2508422" cy="1723687"/>
          </a:xfrm>
        </p:grpSpPr>
        <p:pic>
          <p:nvPicPr>
            <p:cNvPr id="10" name="Picture 9">
              <a:extLst>
                <a:ext uri="{FF2B5EF4-FFF2-40B4-BE49-F238E27FC236}">
                  <a16:creationId xmlns:a16="http://schemas.microsoft.com/office/drawing/2014/main" id="{76FBE9CF-CA26-40A7-8774-F8ACB4778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15" y="3136385"/>
              <a:ext cx="1313569" cy="1313569"/>
            </a:xfrm>
            <a:prstGeom prst="rect">
              <a:avLst/>
            </a:prstGeom>
          </p:spPr>
        </p:pic>
        <p:sp>
          <p:nvSpPr>
            <p:cNvPr id="13" name="TextBox 12">
              <a:extLst>
                <a:ext uri="{FF2B5EF4-FFF2-40B4-BE49-F238E27FC236}">
                  <a16:creationId xmlns:a16="http://schemas.microsoft.com/office/drawing/2014/main" id="{7E918E1D-33C3-4740-ACD5-E42F1C2BE2DC}"/>
                </a:ext>
              </a:extLst>
            </p:cNvPr>
            <p:cNvSpPr txBox="1"/>
            <p:nvPr/>
          </p:nvSpPr>
          <p:spPr>
            <a:xfrm>
              <a:off x="9157986" y="4361777"/>
              <a:ext cx="2357135" cy="369332"/>
            </a:xfrm>
            <a:prstGeom prst="rect">
              <a:avLst/>
            </a:prstGeom>
            <a:noFill/>
          </p:spPr>
          <p:txBody>
            <a:bodyPr wrap="square" rtlCol="0">
              <a:spAutoFit/>
            </a:bodyPr>
            <a:lstStyle/>
            <a:p>
              <a:pPr algn="ctr"/>
              <a:r>
                <a:rPr lang="en-GB" dirty="0"/>
                <a:t>Development Software</a:t>
              </a:r>
            </a:p>
          </p:txBody>
        </p:sp>
        <p:sp>
          <p:nvSpPr>
            <p:cNvPr id="14" name="Rectangle 13">
              <a:extLst>
                <a:ext uri="{FF2B5EF4-FFF2-40B4-BE49-F238E27FC236}">
                  <a16:creationId xmlns:a16="http://schemas.microsoft.com/office/drawing/2014/main" id="{F6E4AB2D-56E6-48F3-B6EB-04CE861083E4}"/>
                </a:ext>
              </a:extLst>
            </p:cNvPr>
            <p:cNvSpPr/>
            <p:nvPr/>
          </p:nvSpPr>
          <p:spPr>
            <a:xfrm>
              <a:off x="9114064" y="3007422"/>
              <a:ext cx="2508422" cy="170330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8099843A-EB92-491F-B2C3-2D69E57F7010}"/>
              </a:ext>
            </a:extLst>
          </p:cNvPr>
          <p:cNvGrpSpPr/>
          <p:nvPr/>
        </p:nvGrpSpPr>
        <p:grpSpPr>
          <a:xfrm>
            <a:off x="99350" y="2479904"/>
            <a:ext cx="2508422" cy="1723687"/>
            <a:chOff x="503464" y="3007422"/>
            <a:chExt cx="2508422" cy="1723687"/>
          </a:xfrm>
        </p:grpSpPr>
        <p:pic>
          <p:nvPicPr>
            <p:cNvPr id="17" name="Picture 16">
              <a:extLst>
                <a:ext uri="{FF2B5EF4-FFF2-40B4-BE49-F238E27FC236}">
                  <a16:creationId xmlns:a16="http://schemas.microsoft.com/office/drawing/2014/main" id="{C4515C62-4554-48B8-A994-8624AA7AC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198" y="3089263"/>
              <a:ext cx="1375510" cy="1375510"/>
            </a:xfrm>
            <a:prstGeom prst="rect">
              <a:avLst/>
            </a:prstGeom>
          </p:spPr>
        </p:pic>
        <p:sp>
          <p:nvSpPr>
            <p:cNvPr id="20" name="TextBox 19">
              <a:extLst>
                <a:ext uri="{FF2B5EF4-FFF2-40B4-BE49-F238E27FC236}">
                  <a16:creationId xmlns:a16="http://schemas.microsoft.com/office/drawing/2014/main" id="{8C014AD1-1AB4-4C23-8EC8-9C0D40C6553A}"/>
                </a:ext>
              </a:extLst>
            </p:cNvPr>
            <p:cNvSpPr txBox="1"/>
            <p:nvPr/>
          </p:nvSpPr>
          <p:spPr>
            <a:xfrm>
              <a:off x="547386" y="4361777"/>
              <a:ext cx="2357135" cy="369332"/>
            </a:xfrm>
            <a:prstGeom prst="rect">
              <a:avLst/>
            </a:prstGeom>
            <a:noFill/>
          </p:spPr>
          <p:txBody>
            <a:bodyPr wrap="square" rtlCol="0">
              <a:spAutoFit/>
            </a:bodyPr>
            <a:lstStyle/>
            <a:p>
              <a:pPr algn="ctr"/>
              <a:r>
                <a:rPr lang="en-GB" dirty="0"/>
                <a:t>User</a:t>
              </a:r>
            </a:p>
          </p:txBody>
        </p:sp>
        <p:sp>
          <p:nvSpPr>
            <p:cNvPr id="21" name="Rectangle 20">
              <a:extLst>
                <a:ext uri="{FF2B5EF4-FFF2-40B4-BE49-F238E27FC236}">
                  <a16:creationId xmlns:a16="http://schemas.microsoft.com/office/drawing/2014/main" id="{042119EE-A282-41DB-B3EE-DF01EC471E9B}"/>
                </a:ext>
              </a:extLst>
            </p:cNvPr>
            <p:cNvSpPr/>
            <p:nvPr/>
          </p:nvSpPr>
          <p:spPr>
            <a:xfrm>
              <a:off x="503464" y="3007422"/>
              <a:ext cx="2508422" cy="1703301"/>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FDC38823-5C9F-4680-9BD1-E57097DC3259}"/>
              </a:ext>
            </a:extLst>
          </p:cNvPr>
          <p:cNvGrpSpPr/>
          <p:nvPr/>
        </p:nvGrpSpPr>
        <p:grpSpPr>
          <a:xfrm>
            <a:off x="4836922" y="5049493"/>
            <a:ext cx="2508422" cy="1723687"/>
            <a:chOff x="4841789" y="4975421"/>
            <a:chExt cx="2508422" cy="1723687"/>
          </a:xfrm>
        </p:grpSpPr>
        <p:pic>
          <p:nvPicPr>
            <p:cNvPr id="24" name="Picture 23">
              <a:extLst>
                <a:ext uri="{FF2B5EF4-FFF2-40B4-BE49-F238E27FC236}">
                  <a16:creationId xmlns:a16="http://schemas.microsoft.com/office/drawing/2014/main" id="{843A2047-7DDC-4345-B021-DA80B607C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6523" y="5057262"/>
              <a:ext cx="1375510" cy="1375510"/>
            </a:xfrm>
            <a:prstGeom prst="rect">
              <a:avLst/>
            </a:prstGeom>
          </p:spPr>
        </p:pic>
        <p:sp>
          <p:nvSpPr>
            <p:cNvPr id="25" name="TextBox 24">
              <a:extLst>
                <a:ext uri="{FF2B5EF4-FFF2-40B4-BE49-F238E27FC236}">
                  <a16:creationId xmlns:a16="http://schemas.microsoft.com/office/drawing/2014/main" id="{6C181C3D-A7FD-4772-84CD-8095D6069383}"/>
                </a:ext>
              </a:extLst>
            </p:cNvPr>
            <p:cNvSpPr txBox="1"/>
            <p:nvPr/>
          </p:nvSpPr>
          <p:spPr>
            <a:xfrm>
              <a:off x="4885711" y="6329776"/>
              <a:ext cx="2357135" cy="369332"/>
            </a:xfrm>
            <a:prstGeom prst="rect">
              <a:avLst/>
            </a:prstGeom>
            <a:noFill/>
          </p:spPr>
          <p:txBody>
            <a:bodyPr wrap="square" rtlCol="0">
              <a:spAutoFit/>
            </a:bodyPr>
            <a:lstStyle/>
            <a:p>
              <a:pPr algn="ctr"/>
              <a:r>
                <a:rPr lang="en-GB" dirty="0"/>
                <a:t>Developer (Me)</a:t>
              </a:r>
            </a:p>
          </p:txBody>
        </p:sp>
        <p:sp>
          <p:nvSpPr>
            <p:cNvPr id="26" name="Rectangle 25">
              <a:extLst>
                <a:ext uri="{FF2B5EF4-FFF2-40B4-BE49-F238E27FC236}">
                  <a16:creationId xmlns:a16="http://schemas.microsoft.com/office/drawing/2014/main" id="{44229DAA-E282-420C-BFBF-7B5BE0431172}"/>
                </a:ext>
              </a:extLst>
            </p:cNvPr>
            <p:cNvSpPr/>
            <p:nvPr/>
          </p:nvSpPr>
          <p:spPr>
            <a:xfrm>
              <a:off x="4841789" y="4975421"/>
              <a:ext cx="2508422" cy="1703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82D78BD2-49D9-4E60-A82F-D49B017A9ADE}"/>
              </a:ext>
            </a:extLst>
          </p:cNvPr>
          <p:cNvSpPr txBox="1"/>
          <p:nvPr/>
        </p:nvSpPr>
        <p:spPr>
          <a:xfrm>
            <a:off x="8841483" y="5577977"/>
            <a:ext cx="2089094" cy="646331"/>
          </a:xfrm>
          <a:prstGeom prst="rect">
            <a:avLst/>
          </a:prstGeom>
          <a:noFill/>
          <a:ln>
            <a:solidFill>
              <a:srgbClr val="FF0000"/>
            </a:solidFill>
          </a:ln>
        </p:spPr>
        <p:txBody>
          <a:bodyPr wrap="square" rtlCol="0">
            <a:spAutoFit/>
          </a:bodyPr>
          <a:lstStyle/>
          <a:p>
            <a:pPr algn="ctr"/>
            <a:r>
              <a:rPr lang="en-GB" dirty="0"/>
              <a:t>Programs the application in unity</a:t>
            </a:r>
          </a:p>
        </p:txBody>
      </p:sp>
      <p:sp>
        <p:nvSpPr>
          <p:cNvPr id="28" name="TextBox 27">
            <a:extLst>
              <a:ext uri="{FF2B5EF4-FFF2-40B4-BE49-F238E27FC236}">
                <a16:creationId xmlns:a16="http://schemas.microsoft.com/office/drawing/2014/main" id="{0B1269B1-F755-488E-927E-C6C8AC4DD8C8}"/>
              </a:ext>
            </a:extLst>
          </p:cNvPr>
          <p:cNvSpPr txBox="1"/>
          <p:nvPr/>
        </p:nvSpPr>
        <p:spPr>
          <a:xfrm>
            <a:off x="9688683" y="688168"/>
            <a:ext cx="2262941" cy="646331"/>
          </a:xfrm>
          <a:prstGeom prst="rect">
            <a:avLst/>
          </a:prstGeom>
          <a:noFill/>
          <a:ln>
            <a:solidFill>
              <a:srgbClr val="00B050"/>
            </a:solidFill>
          </a:ln>
        </p:spPr>
        <p:txBody>
          <a:bodyPr wrap="square" rtlCol="0">
            <a:spAutoFit/>
          </a:bodyPr>
          <a:lstStyle/>
          <a:p>
            <a:pPr algn="ctr"/>
            <a:r>
              <a:rPr lang="en-GB" dirty="0"/>
              <a:t>Exports application to the oculus device</a:t>
            </a:r>
          </a:p>
        </p:txBody>
      </p:sp>
      <p:sp>
        <p:nvSpPr>
          <p:cNvPr id="29" name="TextBox 28">
            <a:extLst>
              <a:ext uri="{FF2B5EF4-FFF2-40B4-BE49-F238E27FC236}">
                <a16:creationId xmlns:a16="http://schemas.microsoft.com/office/drawing/2014/main" id="{11A4F1FC-76A7-4BE5-901B-50E4685502D4}"/>
              </a:ext>
            </a:extLst>
          </p:cNvPr>
          <p:cNvSpPr txBox="1"/>
          <p:nvPr/>
        </p:nvSpPr>
        <p:spPr>
          <a:xfrm>
            <a:off x="5224987" y="2365921"/>
            <a:ext cx="1668848" cy="646331"/>
          </a:xfrm>
          <a:prstGeom prst="rect">
            <a:avLst/>
          </a:prstGeom>
          <a:noFill/>
          <a:ln>
            <a:solidFill>
              <a:srgbClr val="FFC000"/>
            </a:solidFill>
          </a:ln>
        </p:spPr>
        <p:txBody>
          <a:bodyPr wrap="square" rtlCol="0">
            <a:spAutoFit/>
          </a:bodyPr>
          <a:lstStyle/>
          <a:p>
            <a:pPr algn="ctr"/>
            <a:r>
              <a:rPr lang="en-GB" dirty="0"/>
              <a:t>Screen records the user’s test</a:t>
            </a:r>
          </a:p>
        </p:txBody>
      </p:sp>
      <p:sp>
        <p:nvSpPr>
          <p:cNvPr id="30" name="TextBox 29">
            <a:extLst>
              <a:ext uri="{FF2B5EF4-FFF2-40B4-BE49-F238E27FC236}">
                <a16:creationId xmlns:a16="http://schemas.microsoft.com/office/drawing/2014/main" id="{4BD8520F-5CFC-4142-BFD8-F80D334A66D7}"/>
              </a:ext>
            </a:extLst>
          </p:cNvPr>
          <p:cNvSpPr txBox="1"/>
          <p:nvPr/>
        </p:nvSpPr>
        <p:spPr>
          <a:xfrm>
            <a:off x="925918" y="5113022"/>
            <a:ext cx="1857105" cy="923330"/>
          </a:xfrm>
          <a:prstGeom prst="rect">
            <a:avLst/>
          </a:prstGeom>
          <a:noFill/>
          <a:ln>
            <a:solidFill>
              <a:srgbClr val="FF0000"/>
            </a:solidFill>
          </a:ln>
        </p:spPr>
        <p:txBody>
          <a:bodyPr wrap="square" rtlCol="0">
            <a:spAutoFit/>
          </a:bodyPr>
          <a:lstStyle/>
          <a:p>
            <a:pPr algn="ctr"/>
            <a:r>
              <a:rPr lang="en-GB" dirty="0"/>
              <a:t>Tells the user the instructions, and explains the test</a:t>
            </a:r>
          </a:p>
        </p:txBody>
      </p:sp>
      <p:sp>
        <p:nvSpPr>
          <p:cNvPr id="32" name="TextBox 31">
            <a:extLst>
              <a:ext uri="{FF2B5EF4-FFF2-40B4-BE49-F238E27FC236}">
                <a16:creationId xmlns:a16="http://schemas.microsoft.com/office/drawing/2014/main" id="{5DAD9F49-71E3-4D72-9D4B-0328C4ACD352}"/>
              </a:ext>
            </a:extLst>
          </p:cNvPr>
          <p:cNvSpPr txBox="1"/>
          <p:nvPr/>
        </p:nvSpPr>
        <p:spPr>
          <a:xfrm>
            <a:off x="4812527" y="3334867"/>
            <a:ext cx="2560860" cy="1200329"/>
          </a:xfrm>
          <a:prstGeom prst="rect">
            <a:avLst/>
          </a:prstGeom>
          <a:noFill/>
          <a:ln>
            <a:solidFill>
              <a:srgbClr val="FF0000"/>
            </a:solidFill>
          </a:ln>
        </p:spPr>
        <p:txBody>
          <a:bodyPr wrap="square" rtlCol="0">
            <a:spAutoFit/>
          </a:bodyPr>
          <a:lstStyle/>
          <a:p>
            <a:pPr algn="ctr"/>
            <a:r>
              <a:rPr lang="en-GB" dirty="0"/>
              <a:t>Transfers data from oculus (results &amp; screen recordings) to the computer</a:t>
            </a:r>
          </a:p>
        </p:txBody>
      </p:sp>
      <p:sp>
        <p:nvSpPr>
          <p:cNvPr id="33" name="TextBox 32">
            <a:extLst>
              <a:ext uri="{FF2B5EF4-FFF2-40B4-BE49-F238E27FC236}">
                <a16:creationId xmlns:a16="http://schemas.microsoft.com/office/drawing/2014/main" id="{D9AFEE8B-AD19-47B4-B77A-7C7C64630426}"/>
              </a:ext>
            </a:extLst>
          </p:cNvPr>
          <p:cNvSpPr txBox="1"/>
          <p:nvPr/>
        </p:nvSpPr>
        <p:spPr>
          <a:xfrm>
            <a:off x="99350" y="1206575"/>
            <a:ext cx="2503886" cy="64633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dirty="0"/>
              <a:t>User inputs button press in reaction to stimuli</a:t>
            </a:r>
          </a:p>
        </p:txBody>
      </p:sp>
      <p:sp>
        <p:nvSpPr>
          <p:cNvPr id="34" name="TextBox 33">
            <a:extLst>
              <a:ext uri="{FF2B5EF4-FFF2-40B4-BE49-F238E27FC236}">
                <a16:creationId xmlns:a16="http://schemas.microsoft.com/office/drawing/2014/main" id="{DB4787A3-E16A-4E9C-962C-C9E9B2F57E75}"/>
              </a:ext>
            </a:extLst>
          </p:cNvPr>
          <p:cNvSpPr txBox="1"/>
          <p:nvPr/>
        </p:nvSpPr>
        <p:spPr>
          <a:xfrm>
            <a:off x="246703" y="246746"/>
            <a:ext cx="4389638" cy="646331"/>
          </a:xfrm>
          <a:prstGeom prst="rect">
            <a:avLst/>
          </a:prstGeom>
          <a:noFill/>
          <a:ln>
            <a:solidFill>
              <a:srgbClr val="FFC000"/>
            </a:solidFill>
          </a:ln>
        </p:spPr>
        <p:txBody>
          <a:bodyPr wrap="square" rtlCol="0">
            <a:spAutoFit/>
          </a:bodyPr>
          <a:lstStyle/>
          <a:p>
            <a:pPr algn="ctr"/>
            <a:r>
              <a:rPr lang="en-GB" dirty="0"/>
              <a:t>Receives user input &amp; calculates result, outputs results to a local file (encrypted)</a:t>
            </a:r>
          </a:p>
        </p:txBody>
      </p:sp>
      <p:sp>
        <p:nvSpPr>
          <p:cNvPr id="35" name="TextBox 34">
            <a:extLst>
              <a:ext uri="{FF2B5EF4-FFF2-40B4-BE49-F238E27FC236}">
                <a16:creationId xmlns:a16="http://schemas.microsoft.com/office/drawing/2014/main" id="{D4014A79-416D-4AA4-95FC-C2937A51558C}"/>
              </a:ext>
            </a:extLst>
          </p:cNvPr>
          <p:cNvSpPr txBox="1"/>
          <p:nvPr/>
        </p:nvSpPr>
        <p:spPr>
          <a:xfrm>
            <a:off x="7607239" y="1817627"/>
            <a:ext cx="1733936" cy="369332"/>
          </a:xfrm>
          <a:prstGeom prst="rect">
            <a:avLst/>
          </a:prstGeom>
          <a:noFill/>
          <a:ln>
            <a:solidFill>
              <a:srgbClr val="FFC000"/>
            </a:solidFill>
          </a:ln>
        </p:spPr>
        <p:txBody>
          <a:bodyPr wrap="none" rtlCol="0">
            <a:spAutoFit/>
          </a:bodyPr>
          <a:lstStyle/>
          <a:p>
            <a:pPr algn="ctr"/>
            <a:r>
              <a:rPr lang="en-GB" dirty="0"/>
              <a:t>Runs application</a:t>
            </a:r>
          </a:p>
        </p:txBody>
      </p:sp>
      <p:sp>
        <p:nvSpPr>
          <p:cNvPr id="36" name="TextBox 35">
            <a:extLst>
              <a:ext uri="{FF2B5EF4-FFF2-40B4-BE49-F238E27FC236}">
                <a16:creationId xmlns:a16="http://schemas.microsoft.com/office/drawing/2014/main" id="{A60BE5FB-55C8-45CF-8DBA-3660511101E4}"/>
              </a:ext>
            </a:extLst>
          </p:cNvPr>
          <p:cNvSpPr txBox="1"/>
          <p:nvPr/>
        </p:nvSpPr>
        <p:spPr>
          <a:xfrm>
            <a:off x="2927888" y="4018925"/>
            <a:ext cx="1724052" cy="1200329"/>
          </a:xfrm>
          <a:prstGeom prst="rect">
            <a:avLst/>
          </a:prstGeom>
          <a:noFill/>
          <a:ln>
            <a:solidFill>
              <a:srgbClr val="0070C0"/>
            </a:solidFill>
          </a:ln>
        </p:spPr>
        <p:txBody>
          <a:bodyPr wrap="square" rtlCol="0">
            <a:spAutoFit/>
          </a:bodyPr>
          <a:lstStyle/>
          <a:p>
            <a:pPr algn="ctr"/>
            <a:r>
              <a:rPr lang="en-GB" dirty="0"/>
              <a:t>Gives written &amp; verbal consent to do test and to use their data</a:t>
            </a:r>
          </a:p>
        </p:txBody>
      </p:sp>
      <p:sp>
        <p:nvSpPr>
          <p:cNvPr id="37" name="TextBox 36">
            <a:extLst>
              <a:ext uri="{FF2B5EF4-FFF2-40B4-BE49-F238E27FC236}">
                <a16:creationId xmlns:a16="http://schemas.microsoft.com/office/drawing/2014/main" id="{FE24C7C5-FAC6-4D98-B3A8-DAEBF689C352}"/>
              </a:ext>
            </a:extLst>
          </p:cNvPr>
          <p:cNvSpPr txBox="1"/>
          <p:nvPr/>
        </p:nvSpPr>
        <p:spPr>
          <a:xfrm>
            <a:off x="273660" y="6285012"/>
            <a:ext cx="4273533" cy="369332"/>
          </a:xfrm>
          <a:prstGeom prst="rect">
            <a:avLst/>
          </a:prstGeom>
          <a:noFill/>
          <a:ln>
            <a:solidFill>
              <a:srgbClr val="0070C0"/>
            </a:solidFill>
          </a:ln>
        </p:spPr>
        <p:txBody>
          <a:bodyPr wrap="square" rtlCol="0">
            <a:spAutoFit/>
          </a:bodyPr>
          <a:lstStyle/>
          <a:p>
            <a:r>
              <a:rPr lang="en-GB" dirty="0"/>
              <a:t>Fills out feedback form &amp; gives to developer</a:t>
            </a:r>
          </a:p>
        </p:txBody>
      </p:sp>
      <p:cxnSp>
        <p:nvCxnSpPr>
          <p:cNvPr id="45" name="Straight Connector 44">
            <a:extLst>
              <a:ext uri="{FF2B5EF4-FFF2-40B4-BE49-F238E27FC236}">
                <a16:creationId xmlns:a16="http://schemas.microsoft.com/office/drawing/2014/main" id="{0B652214-212A-492A-86B8-846C23A9D555}"/>
              </a:ext>
            </a:extLst>
          </p:cNvPr>
          <p:cNvCxnSpPr>
            <a:stCxn id="14" idx="0"/>
            <a:endCxn id="28" idx="2"/>
          </p:cNvCxnSpPr>
          <p:nvPr/>
        </p:nvCxnSpPr>
        <p:spPr>
          <a:xfrm flipH="1" flipV="1">
            <a:off x="10820154" y="1334499"/>
            <a:ext cx="5676" cy="114576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51C2F0-3C72-41F6-B3A2-EB5D285314CB}"/>
              </a:ext>
            </a:extLst>
          </p:cNvPr>
          <p:cNvCxnSpPr>
            <a:stCxn id="28" idx="1"/>
            <a:endCxn id="7" idx="3"/>
          </p:cNvCxnSpPr>
          <p:nvPr/>
        </p:nvCxnSpPr>
        <p:spPr>
          <a:xfrm flipH="1" flipV="1">
            <a:off x="7318489" y="1002193"/>
            <a:ext cx="2370194" cy="914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ED3029E-44D7-4440-9B0B-629CEDCFAD4E}"/>
              </a:ext>
            </a:extLst>
          </p:cNvPr>
          <p:cNvCxnSpPr>
            <a:stCxn id="21" idx="0"/>
            <a:endCxn id="33" idx="2"/>
          </p:cNvCxnSpPr>
          <p:nvPr/>
        </p:nvCxnSpPr>
        <p:spPr>
          <a:xfrm flipH="1" flipV="1">
            <a:off x="1351293" y="1852906"/>
            <a:ext cx="2268" cy="626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4828B1F-780C-4DB5-BE90-AAF611A79791}"/>
              </a:ext>
            </a:extLst>
          </p:cNvPr>
          <p:cNvCxnSpPr>
            <a:cxnSpLocks/>
            <a:stCxn id="33" idx="3"/>
          </p:cNvCxnSpPr>
          <p:nvPr/>
        </p:nvCxnSpPr>
        <p:spPr>
          <a:xfrm>
            <a:off x="2603236" y="1529741"/>
            <a:ext cx="2191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AFCB24B-46DE-49EF-9FCD-D0D36235BECC}"/>
              </a:ext>
            </a:extLst>
          </p:cNvPr>
          <p:cNvCxnSpPr>
            <a:cxnSpLocks/>
            <a:endCxn id="34" idx="2"/>
          </p:cNvCxnSpPr>
          <p:nvPr/>
        </p:nvCxnSpPr>
        <p:spPr>
          <a:xfrm flipH="1" flipV="1">
            <a:off x="2441522" y="893077"/>
            <a:ext cx="2368546" cy="34872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C75748-F34E-4796-9529-FEDD7463D0E6}"/>
              </a:ext>
            </a:extLst>
          </p:cNvPr>
          <p:cNvCxnSpPr>
            <a:stCxn id="7" idx="2"/>
            <a:endCxn id="29" idx="0"/>
          </p:cNvCxnSpPr>
          <p:nvPr/>
        </p:nvCxnSpPr>
        <p:spPr>
          <a:xfrm flipH="1">
            <a:off x="6059411" y="1853843"/>
            <a:ext cx="4867" cy="5120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877C996-5879-4A3A-8C1D-393782DD3F8F}"/>
              </a:ext>
            </a:extLst>
          </p:cNvPr>
          <p:cNvCxnSpPr>
            <a:cxnSpLocks/>
            <a:stCxn id="29" idx="1"/>
          </p:cNvCxnSpPr>
          <p:nvPr/>
        </p:nvCxnSpPr>
        <p:spPr>
          <a:xfrm flipH="1">
            <a:off x="2647950" y="2689087"/>
            <a:ext cx="2577037"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84FAE17-85E5-466C-BBAD-853D8EA05691}"/>
              </a:ext>
            </a:extLst>
          </p:cNvPr>
          <p:cNvCxnSpPr>
            <a:cxnSpLocks/>
            <a:stCxn id="35" idx="0"/>
          </p:cNvCxnSpPr>
          <p:nvPr/>
        </p:nvCxnSpPr>
        <p:spPr>
          <a:xfrm flipH="1" flipV="1">
            <a:off x="7318489" y="1488289"/>
            <a:ext cx="1155718" cy="32933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C55005-17E0-4FBF-84CB-20287DAC50E2}"/>
              </a:ext>
            </a:extLst>
          </p:cNvPr>
          <p:cNvCxnSpPr>
            <a:cxnSpLocks/>
            <a:stCxn id="26" idx="0"/>
            <a:endCxn id="32" idx="2"/>
          </p:cNvCxnSpPr>
          <p:nvPr/>
        </p:nvCxnSpPr>
        <p:spPr>
          <a:xfrm flipV="1">
            <a:off x="6091133" y="4535196"/>
            <a:ext cx="1824" cy="5142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D47AC99-2E54-4E7C-B50F-E8942773DAAE}"/>
              </a:ext>
            </a:extLst>
          </p:cNvPr>
          <p:cNvCxnSpPr>
            <a:cxnSpLocks/>
          </p:cNvCxnSpPr>
          <p:nvPr/>
        </p:nvCxnSpPr>
        <p:spPr>
          <a:xfrm flipV="1">
            <a:off x="7111503" y="1852907"/>
            <a:ext cx="0" cy="1478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B553C30-9313-414D-A6BC-206D6FE05637}"/>
              </a:ext>
            </a:extLst>
          </p:cNvPr>
          <p:cNvCxnSpPr>
            <a:cxnSpLocks/>
            <a:stCxn id="26" idx="3"/>
            <a:endCxn id="27" idx="1"/>
          </p:cNvCxnSpPr>
          <p:nvPr/>
        </p:nvCxnSpPr>
        <p:spPr>
          <a:xfrm flipV="1">
            <a:off x="7345344" y="5901143"/>
            <a:ext cx="1496139"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8BFE9DC-60A2-4E19-A666-F52C5C5D275D}"/>
              </a:ext>
            </a:extLst>
          </p:cNvPr>
          <p:cNvCxnSpPr>
            <a:cxnSpLocks/>
            <a:stCxn id="27" idx="0"/>
            <a:endCxn id="14" idx="2"/>
          </p:cNvCxnSpPr>
          <p:nvPr/>
        </p:nvCxnSpPr>
        <p:spPr>
          <a:xfrm flipV="1">
            <a:off x="9886030" y="4183564"/>
            <a:ext cx="939800" cy="1394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90D49B2-A95D-4734-BA8F-CCA05BA3DF2B}"/>
              </a:ext>
            </a:extLst>
          </p:cNvPr>
          <p:cNvCxnSpPr>
            <a:cxnSpLocks/>
            <a:stCxn id="21" idx="3"/>
            <a:endCxn id="36" idx="0"/>
          </p:cNvCxnSpPr>
          <p:nvPr/>
        </p:nvCxnSpPr>
        <p:spPr>
          <a:xfrm>
            <a:off x="2607772" y="3331555"/>
            <a:ext cx="1182142" cy="68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DACDE35-823E-478E-B17C-7C76FBE7BE41}"/>
              </a:ext>
            </a:extLst>
          </p:cNvPr>
          <p:cNvCxnSpPr>
            <a:cxnSpLocks/>
            <a:stCxn id="36" idx="3"/>
          </p:cNvCxnSpPr>
          <p:nvPr/>
        </p:nvCxnSpPr>
        <p:spPr>
          <a:xfrm>
            <a:off x="4651940" y="4619090"/>
            <a:ext cx="624910" cy="38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9614B6B-8892-4E00-9315-E2BF800BD89E}"/>
              </a:ext>
            </a:extLst>
          </p:cNvPr>
          <p:cNvCxnSpPr>
            <a:cxnSpLocks/>
          </p:cNvCxnSpPr>
          <p:nvPr/>
        </p:nvCxnSpPr>
        <p:spPr>
          <a:xfrm>
            <a:off x="536837" y="4183205"/>
            <a:ext cx="0" cy="2101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86122D0-BB2D-42A0-8F97-213D48D7F861}"/>
              </a:ext>
            </a:extLst>
          </p:cNvPr>
          <p:cNvCxnSpPr>
            <a:cxnSpLocks/>
            <a:stCxn id="37" idx="3"/>
          </p:cNvCxnSpPr>
          <p:nvPr/>
        </p:nvCxnSpPr>
        <p:spPr>
          <a:xfrm>
            <a:off x="4547193" y="6469678"/>
            <a:ext cx="289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377002-4A7B-4A2F-A76E-EC3223875E1D}"/>
              </a:ext>
            </a:extLst>
          </p:cNvPr>
          <p:cNvCxnSpPr>
            <a:cxnSpLocks/>
            <a:stCxn id="26" idx="1"/>
            <a:endCxn id="30" idx="3"/>
          </p:cNvCxnSpPr>
          <p:nvPr/>
        </p:nvCxnSpPr>
        <p:spPr>
          <a:xfrm flipH="1" flipV="1">
            <a:off x="2783023" y="5574687"/>
            <a:ext cx="2053899" cy="3264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BECEF8A-8A01-415D-A25E-6DBC361E9CA4}"/>
              </a:ext>
            </a:extLst>
          </p:cNvPr>
          <p:cNvCxnSpPr>
            <a:cxnSpLocks/>
            <a:stCxn id="30" idx="0"/>
            <a:endCxn id="21" idx="2"/>
          </p:cNvCxnSpPr>
          <p:nvPr/>
        </p:nvCxnSpPr>
        <p:spPr>
          <a:xfrm flipH="1" flipV="1">
            <a:off x="1353561" y="4183205"/>
            <a:ext cx="500910" cy="9298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40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4522-93ED-4D85-8EE1-95F8149BEAC6}"/>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Data Output from Testing</a:t>
            </a:r>
          </a:p>
        </p:txBody>
      </p:sp>
      <p:sp>
        <p:nvSpPr>
          <p:cNvPr id="3" name="Content Placeholder 2">
            <a:extLst>
              <a:ext uri="{FF2B5EF4-FFF2-40B4-BE49-F238E27FC236}">
                <a16:creationId xmlns:a16="http://schemas.microsoft.com/office/drawing/2014/main" id="{CF0635F4-4951-41B6-B003-B29655B65562}"/>
              </a:ext>
            </a:extLst>
          </p:cNvPr>
          <p:cNvSpPr>
            <a:spLocks noGrp="1"/>
          </p:cNvSpPr>
          <p:nvPr>
            <p:ph idx="1"/>
          </p:nvPr>
        </p:nvSpPr>
        <p:spPr/>
        <p:txBody>
          <a:bodyPr>
            <a:normAutofit/>
          </a:bodyPr>
          <a:lstStyle/>
          <a:p>
            <a:r>
              <a:rPr lang="en-GB" sz="2400" dirty="0"/>
              <a:t>Data 1: </a:t>
            </a:r>
            <a:r>
              <a:rPr lang="en-GB" sz="2400" b="1" dirty="0"/>
              <a:t>User reaction time </a:t>
            </a:r>
            <a:r>
              <a:rPr lang="en-GB" sz="2400" dirty="0"/>
              <a:t>(float value) to the car emergency stopping.</a:t>
            </a:r>
          </a:p>
          <a:p>
            <a:r>
              <a:rPr lang="en-GB" sz="2400" dirty="0"/>
              <a:t>Data 2: </a:t>
            </a:r>
            <a:r>
              <a:rPr lang="en-GB" sz="2400" b="1" dirty="0"/>
              <a:t>Boolean value </a:t>
            </a:r>
            <a:r>
              <a:rPr lang="en-GB" sz="2400" dirty="0"/>
              <a:t>(true/false) on if the user would have </a:t>
            </a:r>
            <a:r>
              <a:rPr lang="en-GB" sz="2400" b="1" dirty="0"/>
              <a:t>crashed</a:t>
            </a:r>
            <a:r>
              <a:rPr lang="en-GB" sz="2400" dirty="0"/>
              <a:t> into the car or not, based on </a:t>
            </a:r>
            <a:r>
              <a:rPr lang="en-GB" sz="2400" b="1" dirty="0"/>
              <a:t>stopping distance</a:t>
            </a:r>
            <a:r>
              <a:rPr lang="en-GB" sz="2400" dirty="0"/>
              <a:t> &amp; the </a:t>
            </a:r>
            <a:r>
              <a:rPr lang="en-GB" sz="2400" b="1" dirty="0"/>
              <a:t>user reaction time</a:t>
            </a:r>
            <a:r>
              <a:rPr lang="en-GB" sz="2400" dirty="0"/>
              <a:t>.</a:t>
            </a:r>
          </a:p>
          <a:p>
            <a:r>
              <a:rPr lang="en-GB" sz="2400" dirty="0"/>
              <a:t>Data 3: </a:t>
            </a:r>
            <a:r>
              <a:rPr lang="en-GB" sz="2400" b="1" dirty="0"/>
              <a:t>Boolean value </a:t>
            </a:r>
            <a:r>
              <a:rPr lang="en-GB" sz="2400" dirty="0"/>
              <a:t>(true/false) on if the user pressed the button before the trigger occurred (</a:t>
            </a:r>
            <a:r>
              <a:rPr lang="en-GB" sz="2400" b="1" dirty="0"/>
              <a:t>pre-emptive response</a:t>
            </a:r>
            <a:r>
              <a:rPr lang="en-GB" sz="2400" dirty="0"/>
              <a:t>) – essentially a </a:t>
            </a:r>
            <a:r>
              <a:rPr lang="en-GB" sz="2400" b="1" dirty="0"/>
              <a:t>fail statement </a:t>
            </a:r>
            <a:r>
              <a:rPr lang="en-GB" sz="2400" dirty="0"/>
              <a:t>in which case data 1 &amp; 2 will be void.</a:t>
            </a:r>
          </a:p>
          <a:p>
            <a:r>
              <a:rPr lang="en-GB" sz="2400" dirty="0"/>
              <a:t>Data 4: </a:t>
            </a:r>
            <a:r>
              <a:rPr lang="en-GB" sz="2400" b="1" dirty="0"/>
              <a:t>Screen recording </a:t>
            </a:r>
            <a:r>
              <a:rPr lang="en-GB" sz="2400" dirty="0"/>
              <a:t>of each test.</a:t>
            </a:r>
          </a:p>
          <a:p>
            <a:r>
              <a:rPr lang="en-GB" sz="2400" dirty="0"/>
              <a:t>Data 5: Test </a:t>
            </a:r>
            <a:r>
              <a:rPr lang="en-GB" sz="2400" b="1" dirty="0"/>
              <a:t>feedback form </a:t>
            </a:r>
            <a:r>
              <a:rPr lang="en-GB" sz="2400" dirty="0"/>
              <a:t>(Questionnaire with 1 to 5 rating for each question).</a:t>
            </a:r>
          </a:p>
          <a:p>
            <a:r>
              <a:rPr lang="en-GB" sz="2400" dirty="0"/>
              <a:t>Data 6: </a:t>
            </a:r>
            <a:r>
              <a:rPr lang="en-GB" sz="2400" b="1" dirty="0"/>
              <a:t>Demographic data </a:t>
            </a:r>
            <a:r>
              <a:rPr lang="en-GB" sz="2400" dirty="0"/>
              <a:t>from form (</a:t>
            </a:r>
            <a:r>
              <a:rPr lang="en-US" sz="2400" dirty="0"/>
              <a:t>age, sex, race, work, relationship status, etc.) if the user gives consent to giving us their data.</a:t>
            </a:r>
            <a:endParaRPr lang="en-GB" sz="2400" dirty="0"/>
          </a:p>
          <a:p>
            <a:endParaRPr lang="en-GB" sz="2400" dirty="0"/>
          </a:p>
          <a:p>
            <a:endParaRPr lang="en-GB" dirty="0"/>
          </a:p>
        </p:txBody>
      </p:sp>
    </p:spTree>
    <p:extLst>
      <p:ext uri="{BB962C8B-B14F-4D97-AF65-F5344CB8AC3E}">
        <p14:creationId xmlns:p14="http://schemas.microsoft.com/office/powerpoint/2010/main" val="395620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FAE7-67CE-4616-BB05-740C37AD9C62}"/>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Scenes:</a:t>
            </a:r>
            <a:br>
              <a:rPr lang="en-GB" dirty="0"/>
            </a:br>
            <a:r>
              <a:rPr lang="en-GB" cap="none" dirty="0">
                <a:ln w="0"/>
                <a:effectLst>
                  <a:outerShdw blurRad="38100" dist="19050" dir="2700000" algn="tl" rotWithShape="0">
                    <a:schemeClr val="dk1">
                      <a:alpha val="40000"/>
                    </a:schemeClr>
                  </a:outerShdw>
                </a:effectLst>
              </a:rPr>
              <a:t>Calibration Scene</a:t>
            </a:r>
            <a:endParaRPr lang="en-GB" b="1" dirty="0"/>
          </a:p>
        </p:txBody>
      </p:sp>
      <p:sp>
        <p:nvSpPr>
          <p:cNvPr id="3" name="Content Placeholder 2">
            <a:extLst>
              <a:ext uri="{FF2B5EF4-FFF2-40B4-BE49-F238E27FC236}">
                <a16:creationId xmlns:a16="http://schemas.microsoft.com/office/drawing/2014/main" id="{05A519B7-9E87-4655-BA27-5B87A9BEDCC7}"/>
              </a:ext>
            </a:extLst>
          </p:cNvPr>
          <p:cNvSpPr>
            <a:spLocks noGrp="1"/>
          </p:cNvSpPr>
          <p:nvPr>
            <p:ph idx="1"/>
          </p:nvPr>
        </p:nvSpPr>
        <p:spPr/>
        <p:txBody>
          <a:bodyPr/>
          <a:lstStyle/>
          <a:p>
            <a:pPr marL="0" indent="0">
              <a:buNone/>
            </a:pPr>
            <a:r>
              <a:rPr lang="en-GB" sz="2400" b="1" dirty="0"/>
              <a:t>What:</a:t>
            </a:r>
          </a:p>
          <a:p>
            <a:pPr marL="0" indent="0">
              <a:buNone/>
            </a:pPr>
            <a:r>
              <a:rPr lang="en-GB" sz="2400" dirty="0"/>
              <a:t>Press the button as quickly as you can when a light in the virtual room turns green.</a:t>
            </a:r>
          </a:p>
          <a:p>
            <a:pPr marL="0" indent="0">
              <a:buNone/>
            </a:pPr>
            <a:r>
              <a:rPr lang="en-GB" sz="2400" b="1" dirty="0"/>
              <a:t>Why:</a:t>
            </a:r>
          </a:p>
          <a:p>
            <a:pPr marL="0" indent="0">
              <a:buNone/>
            </a:pPr>
            <a:r>
              <a:rPr lang="en-GB" sz="2400" dirty="0"/>
              <a:t>To get a control time for each of the user’s reaction time, something to compare the rest of the user’s results to. This also teaches the user the basic input needed for the actual test, as it will be the exact same controls and mechanisms.</a:t>
            </a:r>
          </a:p>
          <a:p>
            <a:pPr marL="0" indent="0">
              <a:buNone/>
            </a:pPr>
            <a:r>
              <a:rPr lang="en-GB" sz="2400" b="1" dirty="0"/>
              <a:t>How:</a:t>
            </a:r>
          </a:p>
          <a:p>
            <a:pPr marL="0" indent="0">
              <a:buNone/>
            </a:pPr>
            <a:r>
              <a:rPr lang="en-GB" sz="2400" dirty="0"/>
              <a:t>Occurs at the very start of the test, the user gets 3 attempts &amp; the average is taken from the 3 attempts. </a:t>
            </a:r>
          </a:p>
        </p:txBody>
      </p:sp>
    </p:spTree>
    <p:extLst>
      <p:ext uri="{BB962C8B-B14F-4D97-AF65-F5344CB8AC3E}">
        <p14:creationId xmlns:p14="http://schemas.microsoft.com/office/powerpoint/2010/main" val="3662078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action_time_test">
            <a:hlinkClick r:id="" action="ppaction://media"/>
            <a:extLst>
              <a:ext uri="{FF2B5EF4-FFF2-40B4-BE49-F238E27FC236}">
                <a16:creationId xmlns:a16="http://schemas.microsoft.com/office/drawing/2014/main" id="{E8554068-6F56-4CD1-996A-8888742C44D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 y="0"/>
            <a:ext cx="6857999" cy="6858000"/>
          </a:xfrm>
        </p:spPr>
      </p:pic>
      <p:sp>
        <p:nvSpPr>
          <p:cNvPr id="5" name="Title 1">
            <a:extLst>
              <a:ext uri="{FF2B5EF4-FFF2-40B4-BE49-F238E27FC236}">
                <a16:creationId xmlns:a16="http://schemas.microsoft.com/office/drawing/2014/main" id="{8B47FF03-E762-4B5D-B227-BB1B8845D058}"/>
              </a:ext>
            </a:extLst>
          </p:cNvPr>
          <p:cNvSpPr>
            <a:spLocks noGrp="1"/>
          </p:cNvSpPr>
          <p:nvPr>
            <p:ph type="title"/>
          </p:nvPr>
        </p:nvSpPr>
        <p:spPr>
          <a:xfrm>
            <a:off x="7327900" y="269073"/>
            <a:ext cx="4470400" cy="1293028"/>
          </a:xfrm>
        </p:spPr>
        <p:txBody>
          <a:bodyPr>
            <a:normAutofit fontScale="90000"/>
          </a:bodyPr>
          <a:lstStyle/>
          <a:p>
            <a:pPr algn="ctr"/>
            <a:r>
              <a:rPr lang="en-GB" b="1" dirty="0"/>
              <a:t>CALIBRATION SCENE</a:t>
            </a:r>
          </a:p>
        </p:txBody>
      </p:sp>
      <p:sp>
        <p:nvSpPr>
          <p:cNvPr id="6" name="TextBox 5">
            <a:extLst>
              <a:ext uri="{FF2B5EF4-FFF2-40B4-BE49-F238E27FC236}">
                <a16:creationId xmlns:a16="http://schemas.microsoft.com/office/drawing/2014/main" id="{D0D5DE07-E509-4C61-9918-8B6576F3037C}"/>
              </a:ext>
            </a:extLst>
          </p:cNvPr>
          <p:cNvSpPr txBox="1"/>
          <p:nvPr/>
        </p:nvSpPr>
        <p:spPr>
          <a:xfrm>
            <a:off x="7277101" y="1343454"/>
            <a:ext cx="4521199" cy="4985980"/>
          </a:xfrm>
          <a:prstGeom prst="rect">
            <a:avLst/>
          </a:prstGeom>
          <a:noFill/>
        </p:spPr>
        <p:txBody>
          <a:bodyPr wrap="square" rtlCol="0">
            <a:spAutoFit/>
          </a:bodyPr>
          <a:lstStyle/>
          <a:p>
            <a:pPr marL="285750" indent="-285750">
              <a:buFont typeface="Arial" panose="020B0604020202020204" pitchFamily="34" charset="0"/>
              <a:buChar char="•"/>
            </a:pPr>
            <a:r>
              <a:rPr lang="en-GB" sz="2400" dirty="0"/>
              <a:t>Basic version of this test developed and built.</a:t>
            </a:r>
            <a:br>
              <a:rPr lang="en-GB" sz="2400" dirty="0"/>
            </a:br>
            <a:endParaRPr lang="en-GB" sz="2400" dirty="0"/>
          </a:p>
          <a:p>
            <a:pPr marL="285750" indent="-285750">
              <a:buFont typeface="Arial" panose="020B0604020202020204" pitchFamily="34" charset="0"/>
              <a:buChar char="•"/>
            </a:pPr>
            <a:r>
              <a:rPr lang="en-GB" sz="2400" dirty="0"/>
              <a:t>UI (User Interface) and 3D models/environment to be improved in the future.</a:t>
            </a:r>
            <a:br>
              <a:rPr lang="en-GB" sz="2400" dirty="0"/>
            </a:br>
            <a:endParaRPr lang="en-GB" sz="2400" dirty="0"/>
          </a:p>
          <a:p>
            <a:pPr marL="285750" indent="-285750">
              <a:buFont typeface="Arial" panose="020B0604020202020204" pitchFamily="34" charset="0"/>
              <a:buChar char="•"/>
            </a:pPr>
            <a:r>
              <a:rPr lang="en-GB" sz="2400" dirty="0"/>
              <a:t>Displays average - calculated by [total/n] (where n is the total number of attempts). </a:t>
            </a:r>
          </a:p>
          <a:p>
            <a:pPr marL="285750" indent="-285750">
              <a:buFont typeface="Arial" panose="020B0604020202020204" pitchFamily="34" charset="0"/>
              <a:buChar char="•"/>
            </a:pPr>
            <a:endParaRPr lang="en-GB" sz="2400" dirty="0"/>
          </a:p>
          <a:p>
            <a:r>
              <a:rPr lang="en-GB" i="1" dirty="0"/>
              <a:t>*might change average to the median (middle number) to account for human error (not knowing how it works the first time, etc.)*</a:t>
            </a:r>
          </a:p>
        </p:txBody>
      </p:sp>
    </p:spTree>
    <p:extLst>
      <p:ext uri="{BB962C8B-B14F-4D97-AF65-F5344CB8AC3E}">
        <p14:creationId xmlns:p14="http://schemas.microsoft.com/office/powerpoint/2010/main" val="22774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AF5FF-42D0-43AA-9ADD-570ED30B0BE6}"/>
              </a:ext>
            </a:extLst>
          </p:cNvPr>
          <p:cNvSpPr>
            <a:spLocks noGrp="1"/>
          </p:cNvSpPr>
          <p:nvPr>
            <p:ph type="title"/>
          </p:nvPr>
        </p:nvSpPr>
        <p:spPr>
          <a:xfrm>
            <a:off x="2895600" y="52388"/>
            <a:ext cx="8610600" cy="1293028"/>
          </a:xfrm>
        </p:spPr>
        <p:txBody>
          <a:bodyPr/>
          <a:lstStyle/>
          <a:p>
            <a:r>
              <a:rPr lang="en-GB" cap="none" dirty="0">
                <a:ln w="0"/>
                <a:solidFill>
                  <a:schemeClr val="accent1"/>
                </a:solidFill>
                <a:effectLst>
                  <a:outerShdw blurRad="38100" dist="25400" dir="5400000" algn="ctr" rotWithShape="0">
                    <a:srgbClr val="6E747A">
                      <a:alpha val="43000"/>
                    </a:srgbClr>
                  </a:outerShdw>
                </a:effectLst>
              </a:rPr>
              <a:t>Scenes: </a:t>
            </a:r>
            <a:r>
              <a:rPr lang="en-GB" cap="none" dirty="0">
                <a:ln w="0"/>
                <a:effectLst>
                  <a:outerShdw blurRad="38100" dist="19050" dir="2700000" algn="tl" rotWithShape="0">
                    <a:schemeClr val="dk1">
                      <a:alpha val="40000"/>
                    </a:schemeClr>
                  </a:outerShdw>
                </a:effectLst>
              </a:rPr>
              <a:t>Basic Class Diagram</a:t>
            </a:r>
            <a:endParaRPr lang="en-GB" b="1" dirty="0"/>
          </a:p>
        </p:txBody>
      </p:sp>
      <p:pic>
        <p:nvPicPr>
          <p:cNvPr id="5" name="Picture 4">
            <a:extLst>
              <a:ext uri="{FF2B5EF4-FFF2-40B4-BE49-F238E27FC236}">
                <a16:creationId xmlns:a16="http://schemas.microsoft.com/office/drawing/2014/main" id="{B0E23E8C-9E4C-49BB-B423-29A271B90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687" y="1226279"/>
            <a:ext cx="8810625" cy="5381625"/>
          </a:xfrm>
          <a:prstGeom prst="rect">
            <a:avLst/>
          </a:prstGeom>
        </p:spPr>
      </p:pic>
    </p:spTree>
    <p:extLst>
      <p:ext uri="{BB962C8B-B14F-4D97-AF65-F5344CB8AC3E}">
        <p14:creationId xmlns:p14="http://schemas.microsoft.com/office/powerpoint/2010/main" val="358352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6551-72CD-422D-8A07-3B7FA23C9629}"/>
              </a:ext>
            </a:extLst>
          </p:cNvPr>
          <p:cNvSpPr>
            <a:spLocks noGrp="1"/>
          </p:cNvSpPr>
          <p:nvPr>
            <p:ph type="title"/>
          </p:nvPr>
        </p:nvSpPr>
        <p:spPr/>
        <p:txBody>
          <a:bodyPr>
            <a:normAutofit fontScale="90000"/>
          </a:bodyPr>
          <a:lstStyle/>
          <a:p>
            <a:r>
              <a:rPr lang="en-GB" sz="4400" cap="none" dirty="0">
                <a:ln w="0"/>
                <a:solidFill>
                  <a:schemeClr val="accent1"/>
                </a:solidFill>
                <a:effectLst>
                  <a:outerShdw blurRad="38100" dist="25400" dir="5400000" algn="ctr" rotWithShape="0">
                    <a:srgbClr val="6E747A">
                      <a:alpha val="43000"/>
                    </a:srgbClr>
                  </a:outerShdw>
                </a:effectLst>
              </a:rPr>
              <a:t>Scenes: </a:t>
            </a:r>
            <a:br>
              <a:rPr lang="en-GB" sz="4400" cap="none" dirty="0">
                <a:ln w="0"/>
                <a:solidFill>
                  <a:schemeClr val="accent1"/>
                </a:solidFill>
                <a:effectLst>
                  <a:outerShdw blurRad="38100" dist="25400" dir="5400000" algn="ctr" rotWithShape="0">
                    <a:srgbClr val="6E747A">
                      <a:alpha val="43000"/>
                    </a:srgbClr>
                  </a:outerShdw>
                </a:effectLst>
              </a:rPr>
            </a:br>
            <a:r>
              <a:rPr lang="en-GB" sz="4400" cap="none" dirty="0">
                <a:ln w="0"/>
                <a:effectLst>
                  <a:outerShdw blurRad="38100" dist="19050" dir="2700000" algn="tl" rotWithShape="0">
                    <a:schemeClr val="dk1">
                      <a:alpha val="40000"/>
                    </a:schemeClr>
                  </a:outerShdw>
                </a:effectLst>
              </a:rPr>
              <a:t>Scene 1</a:t>
            </a:r>
            <a:endParaRPr lang="en-GB" sz="4400" b="1" dirty="0"/>
          </a:p>
        </p:txBody>
      </p:sp>
      <p:sp>
        <p:nvSpPr>
          <p:cNvPr id="3" name="Content Placeholder 2">
            <a:extLst>
              <a:ext uri="{FF2B5EF4-FFF2-40B4-BE49-F238E27FC236}">
                <a16:creationId xmlns:a16="http://schemas.microsoft.com/office/drawing/2014/main" id="{BEF26B4E-45A4-4EDB-A360-BB326B233BA3}"/>
              </a:ext>
            </a:extLst>
          </p:cNvPr>
          <p:cNvSpPr>
            <a:spLocks noGrp="1"/>
          </p:cNvSpPr>
          <p:nvPr>
            <p:ph idx="1"/>
          </p:nvPr>
        </p:nvSpPr>
        <p:spPr>
          <a:xfrm>
            <a:off x="333632" y="2194560"/>
            <a:ext cx="5301050" cy="4113564"/>
          </a:xfrm>
        </p:spPr>
        <p:txBody>
          <a:bodyPr>
            <a:normAutofit fontScale="92500" lnSpcReduction="10000"/>
          </a:bodyPr>
          <a:lstStyle/>
          <a:p>
            <a:pPr marL="0" indent="0">
              <a:buNone/>
            </a:pPr>
            <a:r>
              <a:rPr lang="en-GB" b="1" dirty="0"/>
              <a:t>Scenario:</a:t>
            </a:r>
          </a:p>
          <a:p>
            <a:pPr marL="0" indent="0">
              <a:buNone/>
            </a:pPr>
            <a:r>
              <a:rPr lang="en-GB" dirty="0"/>
              <a:t>The car in front of the driver suddenly emergency stops.</a:t>
            </a:r>
          </a:p>
          <a:p>
            <a:pPr marL="0" indent="0">
              <a:buNone/>
            </a:pPr>
            <a:endParaRPr lang="en-GB" dirty="0"/>
          </a:p>
          <a:p>
            <a:pPr marL="0" indent="0">
              <a:buNone/>
            </a:pPr>
            <a:r>
              <a:rPr lang="en-GB" b="1" dirty="0"/>
              <a:t>Driving Variables:</a:t>
            </a:r>
          </a:p>
          <a:p>
            <a:pPr marL="457200" indent="-457200">
              <a:buFont typeface="+mj-lt"/>
              <a:buAutoNum type="arabicPeriod"/>
            </a:pPr>
            <a:r>
              <a:rPr lang="en-GB" dirty="0"/>
              <a:t>Programming a location into a Sat Nav on a mounted display.</a:t>
            </a:r>
          </a:p>
          <a:p>
            <a:pPr marL="457200" indent="-457200">
              <a:buFont typeface="+mj-lt"/>
              <a:buAutoNum type="arabicPeriod"/>
            </a:pPr>
            <a:r>
              <a:rPr lang="en-GB" dirty="0"/>
              <a:t>Following Sat Nav instructions on a mounted display.</a:t>
            </a:r>
          </a:p>
          <a:p>
            <a:pPr marL="457200" indent="-457200">
              <a:buFont typeface="+mj-lt"/>
              <a:buAutoNum type="arabicPeriod"/>
            </a:pPr>
            <a:r>
              <a:rPr lang="en-GB" dirty="0"/>
              <a:t>Loud music in car (over 95 decibels).</a:t>
            </a:r>
          </a:p>
          <a:p>
            <a:pPr marL="457200" indent="-457200">
              <a:buFont typeface="+mj-lt"/>
              <a:buAutoNum type="arabicPeriod"/>
            </a:pPr>
            <a:r>
              <a:rPr lang="en-GB" dirty="0"/>
              <a:t>Loud auditory alert for when an emergency stop is needed.</a:t>
            </a:r>
          </a:p>
          <a:p>
            <a:pPr marL="457200" indent="-457200">
              <a:buFont typeface="+mj-lt"/>
              <a:buAutoNum type="arabicPeriod"/>
            </a:pPr>
            <a:endParaRPr lang="en-GB" dirty="0"/>
          </a:p>
          <a:p>
            <a:pPr marL="0" indent="0">
              <a:buNone/>
            </a:pPr>
            <a:endParaRPr lang="en-GB" dirty="0"/>
          </a:p>
          <a:p>
            <a:pPr marL="0" indent="0">
              <a:buNone/>
            </a:pPr>
            <a:endParaRPr lang="en-GB" sz="3200" dirty="0"/>
          </a:p>
        </p:txBody>
      </p:sp>
      <p:pic>
        <p:nvPicPr>
          <p:cNvPr id="5" name="Picture 4">
            <a:extLst>
              <a:ext uri="{FF2B5EF4-FFF2-40B4-BE49-F238E27FC236}">
                <a16:creationId xmlns:a16="http://schemas.microsoft.com/office/drawing/2014/main" id="{C0AB993D-5828-4B68-A968-9C77E37DF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60" y="2404625"/>
            <a:ext cx="5957193" cy="3971462"/>
          </a:xfrm>
          <a:prstGeom prst="rect">
            <a:avLst/>
          </a:prstGeom>
        </p:spPr>
      </p:pic>
      <p:sp>
        <p:nvSpPr>
          <p:cNvPr id="6" name="TextBox 5">
            <a:extLst>
              <a:ext uri="{FF2B5EF4-FFF2-40B4-BE49-F238E27FC236}">
                <a16:creationId xmlns:a16="http://schemas.microsoft.com/office/drawing/2014/main" id="{E9169AD3-DBBE-4CB8-B48C-293F66E251BB}"/>
              </a:ext>
            </a:extLst>
          </p:cNvPr>
          <p:cNvSpPr txBox="1"/>
          <p:nvPr/>
        </p:nvSpPr>
        <p:spPr>
          <a:xfrm>
            <a:off x="109965" y="6445283"/>
            <a:ext cx="4665965" cy="369332"/>
          </a:xfrm>
          <a:prstGeom prst="rect">
            <a:avLst/>
          </a:prstGeom>
          <a:noFill/>
        </p:spPr>
        <p:txBody>
          <a:bodyPr wrap="square" rtlCol="0">
            <a:spAutoFit/>
          </a:bodyPr>
          <a:lstStyle/>
          <a:p>
            <a:r>
              <a:rPr lang="en-GB" i="1" dirty="0"/>
              <a:t>*variables are randomised over the 3 scenes*</a:t>
            </a:r>
          </a:p>
        </p:txBody>
      </p:sp>
    </p:spTree>
    <p:extLst>
      <p:ext uri="{BB962C8B-B14F-4D97-AF65-F5344CB8AC3E}">
        <p14:creationId xmlns:p14="http://schemas.microsoft.com/office/powerpoint/2010/main" val="859595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4926-2C88-42BB-8A5C-02F1068FBE66}"/>
              </a:ext>
            </a:extLst>
          </p:cNvPr>
          <p:cNvSpPr>
            <a:spLocks noGrp="1"/>
          </p:cNvSpPr>
          <p:nvPr>
            <p:ph type="title"/>
          </p:nvPr>
        </p:nvSpPr>
        <p:spPr/>
        <p:txBody>
          <a:bodyPr>
            <a:normAutofit fontScale="90000"/>
          </a:bodyPr>
          <a:lstStyle/>
          <a:p>
            <a:r>
              <a:rPr lang="en-GB" sz="4400" cap="none" dirty="0">
                <a:ln w="0"/>
                <a:solidFill>
                  <a:schemeClr val="accent1"/>
                </a:solidFill>
                <a:effectLst>
                  <a:outerShdw blurRad="38100" dist="25400" dir="5400000" algn="ctr" rotWithShape="0">
                    <a:srgbClr val="6E747A">
                      <a:alpha val="43000"/>
                    </a:srgbClr>
                  </a:outerShdw>
                </a:effectLst>
              </a:rPr>
              <a:t>Scenes: </a:t>
            </a:r>
            <a:br>
              <a:rPr lang="en-GB" sz="4400" cap="none" dirty="0">
                <a:ln w="0"/>
                <a:solidFill>
                  <a:schemeClr val="accent1"/>
                </a:solidFill>
                <a:effectLst>
                  <a:outerShdw blurRad="38100" dist="25400" dir="5400000" algn="ctr" rotWithShape="0">
                    <a:srgbClr val="6E747A">
                      <a:alpha val="43000"/>
                    </a:srgbClr>
                  </a:outerShdw>
                </a:effectLst>
              </a:rPr>
            </a:br>
            <a:r>
              <a:rPr lang="en-GB" sz="4400" cap="none" dirty="0">
                <a:ln w="0"/>
                <a:effectLst>
                  <a:outerShdw blurRad="38100" dist="19050" dir="2700000" algn="tl" rotWithShape="0">
                    <a:schemeClr val="dk1">
                      <a:alpha val="40000"/>
                    </a:schemeClr>
                  </a:outerShdw>
                </a:effectLst>
              </a:rPr>
              <a:t>Scene 2</a:t>
            </a:r>
            <a:endParaRPr lang="en-GB" sz="4400" b="1" dirty="0"/>
          </a:p>
        </p:txBody>
      </p:sp>
      <p:sp>
        <p:nvSpPr>
          <p:cNvPr id="3" name="Content Placeholder 2">
            <a:extLst>
              <a:ext uri="{FF2B5EF4-FFF2-40B4-BE49-F238E27FC236}">
                <a16:creationId xmlns:a16="http://schemas.microsoft.com/office/drawing/2014/main" id="{008E8FE8-53AB-4EB8-827C-754A91365329}"/>
              </a:ext>
            </a:extLst>
          </p:cNvPr>
          <p:cNvSpPr>
            <a:spLocks noGrp="1"/>
          </p:cNvSpPr>
          <p:nvPr>
            <p:ph idx="1"/>
          </p:nvPr>
        </p:nvSpPr>
        <p:spPr>
          <a:xfrm>
            <a:off x="358346" y="2187146"/>
            <a:ext cx="6925962" cy="4311592"/>
          </a:xfrm>
        </p:spPr>
        <p:txBody>
          <a:bodyPr/>
          <a:lstStyle/>
          <a:p>
            <a:pPr marL="0" indent="0">
              <a:buNone/>
            </a:pPr>
            <a:r>
              <a:rPr lang="en-GB" b="1" dirty="0"/>
              <a:t>Scenario:</a:t>
            </a:r>
          </a:p>
          <a:p>
            <a:pPr marL="0" indent="0">
              <a:buNone/>
            </a:pPr>
            <a:r>
              <a:rPr lang="en-GB" dirty="0"/>
              <a:t>Pedestrian crosses the road (not at a suitable crossing), directly in front of the car.</a:t>
            </a:r>
          </a:p>
          <a:p>
            <a:pPr marL="0" indent="0">
              <a:buNone/>
            </a:pPr>
            <a:endParaRPr lang="en-GB" dirty="0"/>
          </a:p>
          <a:p>
            <a:pPr marL="0" indent="0">
              <a:buNone/>
            </a:pPr>
            <a:r>
              <a:rPr lang="en-GB" b="1" dirty="0"/>
              <a:t>Driving Variables:</a:t>
            </a:r>
          </a:p>
          <a:p>
            <a:pPr marL="457200" indent="-457200">
              <a:buFont typeface="+mj-lt"/>
              <a:buAutoNum type="arabicPeriod"/>
            </a:pPr>
            <a:r>
              <a:rPr lang="en-GB" dirty="0"/>
              <a:t>Programming a location into a Sat Nav on a mounted display.</a:t>
            </a:r>
          </a:p>
          <a:p>
            <a:pPr marL="457200" indent="-457200">
              <a:buFont typeface="+mj-lt"/>
              <a:buAutoNum type="arabicPeriod"/>
            </a:pPr>
            <a:r>
              <a:rPr lang="en-GB" dirty="0"/>
              <a:t>Following Sat Nav instructions on a mounted display.</a:t>
            </a:r>
          </a:p>
          <a:p>
            <a:pPr marL="457200" indent="-457200">
              <a:buFont typeface="+mj-lt"/>
              <a:buAutoNum type="arabicPeriod"/>
            </a:pPr>
            <a:r>
              <a:rPr lang="en-GB" dirty="0"/>
              <a:t>Loud music in car (over 95 decibels).</a:t>
            </a:r>
          </a:p>
          <a:p>
            <a:pPr marL="457200" indent="-457200">
              <a:buFont typeface="+mj-lt"/>
              <a:buAutoNum type="arabicPeriod"/>
            </a:pPr>
            <a:r>
              <a:rPr lang="en-GB" dirty="0"/>
              <a:t>Loud auditory alert for when an emergency stop is needed.</a:t>
            </a:r>
          </a:p>
          <a:p>
            <a:pPr marL="457200" indent="-457200">
              <a:buFont typeface="+mj-lt"/>
              <a:buAutoNum type="arabicPeriod"/>
            </a:pPr>
            <a:endParaRPr lang="en-GB" b="1" dirty="0"/>
          </a:p>
        </p:txBody>
      </p:sp>
      <p:pic>
        <p:nvPicPr>
          <p:cNvPr id="5" name="Picture 4">
            <a:extLst>
              <a:ext uri="{FF2B5EF4-FFF2-40B4-BE49-F238E27FC236}">
                <a16:creationId xmlns:a16="http://schemas.microsoft.com/office/drawing/2014/main" id="{50561AEF-4EAB-4B52-AED2-25B805E237F9}"/>
              </a:ext>
            </a:extLst>
          </p:cNvPr>
          <p:cNvPicPr>
            <a:picLocks noChangeAspect="1"/>
          </p:cNvPicPr>
          <p:nvPr/>
        </p:nvPicPr>
        <p:blipFill rotWithShape="1">
          <a:blip r:embed="rId3">
            <a:extLst>
              <a:ext uri="{28A0092B-C50C-407E-A947-70E740481C1C}">
                <a14:useLocalDpi xmlns:a14="http://schemas.microsoft.com/office/drawing/2010/main" val="0"/>
              </a:ext>
            </a:extLst>
          </a:blip>
          <a:srcRect l="15336" t="20152" r="5063"/>
          <a:stretch/>
        </p:blipFill>
        <p:spPr>
          <a:xfrm>
            <a:off x="7531443" y="2241044"/>
            <a:ext cx="4244546" cy="4257694"/>
          </a:xfrm>
          <a:prstGeom prst="rect">
            <a:avLst/>
          </a:prstGeom>
        </p:spPr>
      </p:pic>
      <p:sp>
        <p:nvSpPr>
          <p:cNvPr id="6" name="TextBox 5">
            <a:extLst>
              <a:ext uri="{FF2B5EF4-FFF2-40B4-BE49-F238E27FC236}">
                <a16:creationId xmlns:a16="http://schemas.microsoft.com/office/drawing/2014/main" id="{67C6B448-6152-40D7-B5AC-E67C9F08019E}"/>
              </a:ext>
            </a:extLst>
          </p:cNvPr>
          <p:cNvSpPr txBox="1"/>
          <p:nvPr/>
        </p:nvSpPr>
        <p:spPr>
          <a:xfrm>
            <a:off x="109965" y="6445283"/>
            <a:ext cx="4665965" cy="369332"/>
          </a:xfrm>
          <a:prstGeom prst="rect">
            <a:avLst/>
          </a:prstGeom>
          <a:noFill/>
        </p:spPr>
        <p:txBody>
          <a:bodyPr wrap="square" rtlCol="0">
            <a:spAutoFit/>
          </a:bodyPr>
          <a:lstStyle/>
          <a:p>
            <a:r>
              <a:rPr lang="en-GB" i="1" dirty="0"/>
              <a:t>*variables are randomised over the 3 scenes*</a:t>
            </a:r>
          </a:p>
        </p:txBody>
      </p:sp>
    </p:spTree>
    <p:extLst>
      <p:ext uri="{BB962C8B-B14F-4D97-AF65-F5344CB8AC3E}">
        <p14:creationId xmlns:p14="http://schemas.microsoft.com/office/powerpoint/2010/main" val="1686179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CF90-8CD1-4C65-823F-7E39A1D388BE}"/>
              </a:ext>
            </a:extLst>
          </p:cNvPr>
          <p:cNvSpPr>
            <a:spLocks noGrp="1"/>
          </p:cNvSpPr>
          <p:nvPr>
            <p:ph type="title"/>
          </p:nvPr>
        </p:nvSpPr>
        <p:spPr/>
        <p:txBody>
          <a:bodyPr>
            <a:normAutofit fontScale="90000"/>
          </a:bodyPr>
          <a:lstStyle/>
          <a:p>
            <a:r>
              <a:rPr lang="en-GB" sz="4400" cap="none" dirty="0">
                <a:ln w="0"/>
                <a:solidFill>
                  <a:schemeClr val="accent1"/>
                </a:solidFill>
                <a:effectLst>
                  <a:outerShdw blurRad="38100" dist="25400" dir="5400000" algn="ctr" rotWithShape="0">
                    <a:srgbClr val="6E747A">
                      <a:alpha val="43000"/>
                    </a:srgbClr>
                  </a:outerShdw>
                </a:effectLst>
              </a:rPr>
              <a:t>Scenes: </a:t>
            </a:r>
            <a:br>
              <a:rPr lang="en-GB" sz="4400" cap="none" dirty="0">
                <a:ln w="0"/>
                <a:solidFill>
                  <a:schemeClr val="accent1"/>
                </a:solidFill>
                <a:effectLst>
                  <a:outerShdw blurRad="38100" dist="25400" dir="5400000" algn="ctr" rotWithShape="0">
                    <a:srgbClr val="6E747A">
                      <a:alpha val="43000"/>
                    </a:srgbClr>
                  </a:outerShdw>
                </a:effectLst>
              </a:rPr>
            </a:br>
            <a:r>
              <a:rPr lang="en-GB" sz="4400" cap="none" dirty="0">
                <a:ln w="0"/>
                <a:effectLst>
                  <a:outerShdw blurRad="38100" dist="19050" dir="2700000" algn="tl" rotWithShape="0">
                    <a:schemeClr val="dk1">
                      <a:alpha val="40000"/>
                    </a:schemeClr>
                  </a:outerShdw>
                </a:effectLst>
              </a:rPr>
              <a:t>Scene 3</a:t>
            </a:r>
            <a:endParaRPr lang="en-GB" sz="4400" b="1" dirty="0"/>
          </a:p>
        </p:txBody>
      </p:sp>
      <p:sp>
        <p:nvSpPr>
          <p:cNvPr id="3" name="Content Placeholder 2">
            <a:extLst>
              <a:ext uri="{FF2B5EF4-FFF2-40B4-BE49-F238E27FC236}">
                <a16:creationId xmlns:a16="http://schemas.microsoft.com/office/drawing/2014/main" id="{22E843C3-27D5-48FB-8465-B76662ABC1F8}"/>
              </a:ext>
            </a:extLst>
          </p:cNvPr>
          <p:cNvSpPr>
            <a:spLocks noGrp="1"/>
          </p:cNvSpPr>
          <p:nvPr>
            <p:ph idx="1"/>
          </p:nvPr>
        </p:nvSpPr>
        <p:spPr>
          <a:xfrm>
            <a:off x="345988" y="2194560"/>
            <a:ext cx="6635579" cy="4366878"/>
          </a:xfrm>
        </p:spPr>
        <p:txBody>
          <a:bodyPr/>
          <a:lstStyle/>
          <a:p>
            <a:pPr marL="0" indent="0">
              <a:buNone/>
            </a:pPr>
            <a:r>
              <a:rPr lang="en-GB" b="1" dirty="0"/>
              <a:t>Scenario:</a:t>
            </a:r>
          </a:p>
          <a:p>
            <a:pPr marL="0" indent="0">
              <a:buNone/>
            </a:pPr>
            <a:r>
              <a:rPr lang="en-GB" dirty="0"/>
              <a:t>Traffic light turns red as the driver approaches it.</a:t>
            </a:r>
          </a:p>
          <a:p>
            <a:pPr marL="0" indent="0">
              <a:buNone/>
            </a:pPr>
            <a:endParaRPr lang="en-GB" dirty="0"/>
          </a:p>
          <a:p>
            <a:pPr marL="0" indent="0">
              <a:buNone/>
            </a:pPr>
            <a:r>
              <a:rPr lang="en-GB" b="1" dirty="0"/>
              <a:t>Driving Variables:</a:t>
            </a:r>
          </a:p>
          <a:p>
            <a:pPr marL="457200" indent="-457200">
              <a:buFont typeface="+mj-lt"/>
              <a:buAutoNum type="arabicPeriod"/>
            </a:pPr>
            <a:r>
              <a:rPr lang="en-GB" dirty="0"/>
              <a:t>Programming a location into a Sat Nav on a mounted display.</a:t>
            </a:r>
          </a:p>
          <a:p>
            <a:pPr marL="457200" indent="-457200">
              <a:buFont typeface="+mj-lt"/>
              <a:buAutoNum type="arabicPeriod"/>
            </a:pPr>
            <a:r>
              <a:rPr lang="en-GB" dirty="0"/>
              <a:t>Following Sat Nav instructions on a mounted display.</a:t>
            </a:r>
          </a:p>
          <a:p>
            <a:pPr marL="457200" indent="-457200">
              <a:buFont typeface="+mj-lt"/>
              <a:buAutoNum type="arabicPeriod"/>
            </a:pPr>
            <a:r>
              <a:rPr lang="en-GB" dirty="0"/>
              <a:t>Loud music in car (over 95 decibels).</a:t>
            </a:r>
          </a:p>
          <a:p>
            <a:pPr marL="457200" indent="-457200">
              <a:buFont typeface="+mj-lt"/>
              <a:buAutoNum type="arabicPeriod"/>
            </a:pPr>
            <a:r>
              <a:rPr lang="en-GB" dirty="0"/>
              <a:t>Loud auditory alert for when an emergency stop is needed.</a:t>
            </a:r>
          </a:p>
          <a:p>
            <a:pPr marL="457200" indent="-457200">
              <a:buFont typeface="+mj-lt"/>
              <a:buAutoNum type="arabicPeriod"/>
            </a:pPr>
            <a:endParaRPr lang="en-GB" dirty="0"/>
          </a:p>
        </p:txBody>
      </p:sp>
      <p:pic>
        <p:nvPicPr>
          <p:cNvPr id="5" name="Picture 4">
            <a:extLst>
              <a:ext uri="{FF2B5EF4-FFF2-40B4-BE49-F238E27FC236}">
                <a16:creationId xmlns:a16="http://schemas.microsoft.com/office/drawing/2014/main" id="{075773F7-CDEC-4178-8743-C9AFC66634BE}"/>
              </a:ext>
            </a:extLst>
          </p:cNvPr>
          <p:cNvPicPr>
            <a:picLocks noChangeAspect="1"/>
          </p:cNvPicPr>
          <p:nvPr/>
        </p:nvPicPr>
        <p:blipFill rotWithShape="1">
          <a:blip r:embed="rId3">
            <a:extLst>
              <a:ext uri="{28A0092B-C50C-407E-A947-70E740481C1C}">
                <a14:useLocalDpi xmlns:a14="http://schemas.microsoft.com/office/drawing/2010/main" val="0"/>
              </a:ext>
            </a:extLst>
          </a:blip>
          <a:srcRect l="20106" r="17161"/>
          <a:stretch/>
        </p:blipFill>
        <p:spPr>
          <a:xfrm>
            <a:off x="7200900" y="2347783"/>
            <a:ext cx="4575008" cy="4108623"/>
          </a:xfrm>
          <a:prstGeom prst="rect">
            <a:avLst/>
          </a:prstGeom>
        </p:spPr>
      </p:pic>
      <p:sp>
        <p:nvSpPr>
          <p:cNvPr id="6" name="TextBox 5">
            <a:extLst>
              <a:ext uri="{FF2B5EF4-FFF2-40B4-BE49-F238E27FC236}">
                <a16:creationId xmlns:a16="http://schemas.microsoft.com/office/drawing/2014/main" id="{72B4D1FA-9B65-4563-82CB-F9EA24B4968D}"/>
              </a:ext>
            </a:extLst>
          </p:cNvPr>
          <p:cNvSpPr txBox="1"/>
          <p:nvPr/>
        </p:nvSpPr>
        <p:spPr>
          <a:xfrm>
            <a:off x="109965" y="6445283"/>
            <a:ext cx="4665965" cy="369332"/>
          </a:xfrm>
          <a:prstGeom prst="rect">
            <a:avLst/>
          </a:prstGeom>
          <a:noFill/>
        </p:spPr>
        <p:txBody>
          <a:bodyPr wrap="square" rtlCol="0">
            <a:spAutoFit/>
          </a:bodyPr>
          <a:lstStyle/>
          <a:p>
            <a:r>
              <a:rPr lang="en-GB" i="1" dirty="0"/>
              <a:t>*variables are randomised over the 3 scenes*</a:t>
            </a:r>
          </a:p>
        </p:txBody>
      </p:sp>
    </p:spTree>
    <p:extLst>
      <p:ext uri="{BB962C8B-B14F-4D97-AF65-F5344CB8AC3E}">
        <p14:creationId xmlns:p14="http://schemas.microsoft.com/office/powerpoint/2010/main" val="2963497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C494E-E246-44DC-BB30-7B9B8F29F44E}"/>
              </a:ext>
            </a:extLst>
          </p:cNvPr>
          <p:cNvSpPr>
            <a:spLocks noGrp="1"/>
          </p:cNvSpPr>
          <p:nvPr>
            <p:ph type="title"/>
          </p:nvPr>
        </p:nvSpPr>
        <p:spPr>
          <a:xfrm>
            <a:off x="7105650" y="365125"/>
            <a:ext cx="4946650" cy="1325563"/>
          </a:xfrm>
        </p:spPr>
        <p:txBody>
          <a:bodyPr/>
          <a:lstStyle/>
          <a:p>
            <a:pPr algn="ctr"/>
            <a:r>
              <a:rPr lang="en-GB" b="1" dirty="0"/>
              <a:t>Example of the User’s View</a:t>
            </a:r>
          </a:p>
        </p:txBody>
      </p:sp>
      <p:pic>
        <p:nvPicPr>
          <p:cNvPr id="5" name="Content Placeholder 4">
            <a:extLst>
              <a:ext uri="{FF2B5EF4-FFF2-40B4-BE49-F238E27FC236}">
                <a16:creationId xmlns:a16="http://schemas.microsoft.com/office/drawing/2014/main" id="{E4E5AC10-0768-4E3B-BB65-83FC4920D0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864350" cy="6864350"/>
          </a:xfrm>
        </p:spPr>
      </p:pic>
      <p:sp>
        <p:nvSpPr>
          <p:cNvPr id="7" name="TextBox 6">
            <a:extLst>
              <a:ext uri="{FF2B5EF4-FFF2-40B4-BE49-F238E27FC236}">
                <a16:creationId xmlns:a16="http://schemas.microsoft.com/office/drawing/2014/main" id="{34BC3FB1-16FE-474F-8863-DB89F10332D0}"/>
              </a:ext>
            </a:extLst>
          </p:cNvPr>
          <p:cNvSpPr txBox="1"/>
          <p:nvPr/>
        </p:nvSpPr>
        <p:spPr>
          <a:xfrm>
            <a:off x="7175500" y="1784350"/>
            <a:ext cx="4756150" cy="3539430"/>
          </a:xfrm>
          <a:prstGeom prst="rect">
            <a:avLst/>
          </a:prstGeom>
          <a:noFill/>
        </p:spPr>
        <p:txBody>
          <a:bodyPr wrap="square" rtlCol="0">
            <a:spAutoFit/>
          </a:bodyPr>
          <a:lstStyle/>
          <a:p>
            <a:pPr marL="285750" indent="-285750">
              <a:buFont typeface="Arial" panose="020B0604020202020204" pitchFamily="34" charset="0"/>
              <a:buChar char="•"/>
            </a:pPr>
            <a:r>
              <a:rPr lang="en-GB" sz="3200" dirty="0"/>
              <a:t>First person view</a:t>
            </a:r>
          </a:p>
          <a:p>
            <a:pPr marL="285750" indent="-285750">
              <a:buFont typeface="Arial" panose="020B0604020202020204" pitchFamily="34" charset="0"/>
              <a:buChar char="•"/>
            </a:pPr>
            <a:r>
              <a:rPr lang="en-GB" sz="3200" dirty="0"/>
              <a:t>Cockpit of car</a:t>
            </a:r>
          </a:p>
          <a:p>
            <a:pPr marL="285750" indent="-285750">
              <a:buFont typeface="Arial" panose="020B0604020202020204" pitchFamily="34" charset="0"/>
              <a:buChar char="•"/>
            </a:pPr>
            <a:r>
              <a:rPr lang="en-GB" sz="3200" dirty="0"/>
              <a:t>Road environment</a:t>
            </a:r>
          </a:p>
          <a:p>
            <a:pPr marL="285750" indent="-285750">
              <a:buFont typeface="Arial" panose="020B0604020202020204" pitchFamily="34" charset="0"/>
              <a:buChar char="•"/>
            </a:pPr>
            <a:r>
              <a:rPr lang="en-GB" sz="3200" dirty="0"/>
              <a:t>UK roads/cars unlike this image (E.g. left side of the road, wheel on right side of the car, etc.)</a:t>
            </a:r>
          </a:p>
        </p:txBody>
      </p:sp>
      <p:sp>
        <p:nvSpPr>
          <p:cNvPr id="8" name="TextBox 7">
            <a:extLst>
              <a:ext uri="{FF2B5EF4-FFF2-40B4-BE49-F238E27FC236}">
                <a16:creationId xmlns:a16="http://schemas.microsoft.com/office/drawing/2014/main" id="{C364CA96-5F3D-449B-BF94-96433374EEE6}"/>
              </a:ext>
            </a:extLst>
          </p:cNvPr>
          <p:cNvSpPr txBox="1"/>
          <p:nvPr/>
        </p:nvSpPr>
        <p:spPr>
          <a:xfrm>
            <a:off x="6921500" y="5817829"/>
            <a:ext cx="5130800" cy="1015663"/>
          </a:xfrm>
          <a:prstGeom prst="rect">
            <a:avLst/>
          </a:prstGeom>
          <a:noFill/>
        </p:spPr>
        <p:txBody>
          <a:bodyPr wrap="square" rtlCol="0">
            <a:spAutoFit/>
          </a:bodyPr>
          <a:lstStyle/>
          <a:p>
            <a:r>
              <a:rPr lang="en-GB" sz="2000" dirty="0"/>
              <a:t>Image source: “Racing in Car 2” screenshot</a:t>
            </a:r>
          </a:p>
          <a:p>
            <a:r>
              <a:rPr lang="en-GB" sz="2000" dirty="0">
                <a:hlinkClick r:id="rId4"/>
              </a:rPr>
              <a:t>https://play.google.com/store/apps/details?id=com.ffgames.racingincar2&amp;hl=en</a:t>
            </a:r>
            <a:endParaRPr lang="en-GB" sz="2000" dirty="0"/>
          </a:p>
        </p:txBody>
      </p:sp>
    </p:spTree>
    <p:extLst>
      <p:ext uri="{BB962C8B-B14F-4D97-AF65-F5344CB8AC3E}">
        <p14:creationId xmlns:p14="http://schemas.microsoft.com/office/powerpoint/2010/main" val="133365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794E-9308-489A-9287-B6AE3D2D5290}"/>
              </a:ext>
            </a:extLst>
          </p:cNvPr>
          <p:cNvSpPr>
            <a:spLocks noGrp="1"/>
          </p:cNvSpPr>
          <p:nvPr>
            <p:ph type="title"/>
          </p:nvPr>
        </p:nvSpPr>
        <p:spPr>
          <a:xfrm>
            <a:off x="2895600" y="764373"/>
            <a:ext cx="8610600" cy="1293028"/>
          </a:xfrm>
        </p:spPr>
        <p:txBody>
          <a:bodyPr/>
          <a:lstStyle/>
          <a:p>
            <a:r>
              <a:rPr lang="en-GB" cap="none" dirty="0">
                <a:ln w="0"/>
                <a:solidFill>
                  <a:schemeClr val="accent1"/>
                </a:solidFill>
                <a:effectLst>
                  <a:outerShdw blurRad="38100" dist="25400" dir="5400000" algn="ctr" rotWithShape="0">
                    <a:srgbClr val="6E747A">
                      <a:alpha val="43000"/>
                    </a:srgbClr>
                  </a:outerShdw>
                </a:effectLst>
              </a:rPr>
              <a:t>Software</a:t>
            </a:r>
          </a:p>
        </p:txBody>
      </p:sp>
      <p:grpSp>
        <p:nvGrpSpPr>
          <p:cNvPr id="13" name="Group 12">
            <a:extLst>
              <a:ext uri="{FF2B5EF4-FFF2-40B4-BE49-F238E27FC236}">
                <a16:creationId xmlns:a16="http://schemas.microsoft.com/office/drawing/2014/main" id="{9291D599-A82C-4215-AB08-7F7DD4F282D3}"/>
              </a:ext>
            </a:extLst>
          </p:cNvPr>
          <p:cNvGrpSpPr/>
          <p:nvPr/>
        </p:nvGrpSpPr>
        <p:grpSpPr>
          <a:xfrm>
            <a:off x="444842" y="1833281"/>
            <a:ext cx="10850125" cy="3525795"/>
            <a:chOff x="321274" y="3037701"/>
            <a:chExt cx="10850125" cy="3525795"/>
          </a:xfrm>
        </p:grpSpPr>
        <p:pic>
          <p:nvPicPr>
            <p:cNvPr id="5" name="Picture 4">
              <a:extLst>
                <a:ext uri="{FF2B5EF4-FFF2-40B4-BE49-F238E27FC236}">
                  <a16:creationId xmlns:a16="http://schemas.microsoft.com/office/drawing/2014/main" id="{4E61FE82-0E50-4EDF-91ED-2F2187F3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907" y="3219173"/>
              <a:ext cx="3344323" cy="3344323"/>
            </a:xfrm>
            <a:prstGeom prst="rect">
              <a:avLst/>
            </a:prstGeom>
          </p:spPr>
        </p:pic>
        <p:pic>
          <p:nvPicPr>
            <p:cNvPr id="7" name="Picture 6">
              <a:extLst>
                <a:ext uri="{FF2B5EF4-FFF2-40B4-BE49-F238E27FC236}">
                  <a16:creationId xmlns:a16="http://schemas.microsoft.com/office/drawing/2014/main" id="{EBB9B32E-5B60-4AFC-8A12-C0EFC5260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7204" y="3219173"/>
              <a:ext cx="3224195" cy="3207314"/>
            </a:xfrm>
            <a:prstGeom prst="rect">
              <a:avLst/>
            </a:prstGeom>
          </p:spPr>
        </p:pic>
        <p:pic>
          <p:nvPicPr>
            <p:cNvPr id="9" name="Picture 8">
              <a:extLst>
                <a:ext uri="{FF2B5EF4-FFF2-40B4-BE49-F238E27FC236}">
                  <a16:creationId xmlns:a16="http://schemas.microsoft.com/office/drawing/2014/main" id="{31B85213-9880-4F0D-9FA6-E77707A14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274" y="3037701"/>
              <a:ext cx="3525795" cy="3525795"/>
            </a:xfrm>
            <a:prstGeom prst="rect">
              <a:avLst/>
            </a:prstGeom>
          </p:spPr>
        </p:pic>
      </p:grpSp>
      <p:sp>
        <p:nvSpPr>
          <p:cNvPr id="12" name="TextBox 11">
            <a:extLst>
              <a:ext uri="{FF2B5EF4-FFF2-40B4-BE49-F238E27FC236}">
                <a16:creationId xmlns:a16="http://schemas.microsoft.com/office/drawing/2014/main" id="{E149264D-4377-4B04-B62A-3DC71FE2E25A}"/>
              </a:ext>
            </a:extLst>
          </p:cNvPr>
          <p:cNvSpPr txBox="1"/>
          <p:nvPr/>
        </p:nvSpPr>
        <p:spPr>
          <a:xfrm>
            <a:off x="553235" y="5359076"/>
            <a:ext cx="3243648" cy="923330"/>
          </a:xfrm>
          <a:prstGeom prst="rect">
            <a:avLst/>
          </a:prstGeom>
          <a:noFill/>
        </p:spPr>
        <p:txBody>
          <a:bodyPr wrap="square" rtlCol="0">
            <a:spAutoFit/>
          </a:bodyPr>
          <a:lstStyle/>
          <a:p>
            <a:pPr algn="ctr"/>
            <a:r>
              <a:rPr lang="en-GB" b="1" dirty="0"/>
              <a:t>GitHub: (Free Version)</a:t>
            </a:r>
          </a:p>
          <a:p>
            <a:pPr algn="ctr"/>
            <a:r>
              <a:rPr lang="en-GB" dirty="0"/>
              <a:t>For file management, version control, and backups.</a:t>
            </a:r>
          </a:p>
        </p:txBody>
      </p:sp>
      <p:sp>
        <p:nvSpPr>
          <p:cNvPr id="14" name="TextBox 13">
            <a:extLst>
              <a:ext uri="{FF2B5EF4-FFF2-40B4-BE49-F238E27FC236}">
                <a16:creationId xmlns:a16="http://schemas.microsoft.com/office/drawing/2014/main" id="{17F9BF9C-33E7-424D-86E1-5CBAEEC98DA3}"/>
              </a:ext>
            </a:extLst>
          </p:cNvPr>
          <p:cNvSpPr txBox="1"/>
          <p:nvPr/>
        </p:nvSpPr>
        <p:spPr>
          <a:xfrm>
            <a:off x="4133812" y="5413525"/>
            <a:ext cx="3243648" cy="1200329"/>
          </a:xfrm>
          <a:prstGeom prst="rect">
            <a:avLst/>
          </a:prstGeom>
          <a:noFill/>
        </p:spPr>
        <p:txBody>
          <a:bodyPr wrap="square" rtlCol="0">
            <a:spAutoFit/>
          </a:bodyPr>
          <a:lstStyle/>
          <a:p>
            <a:pPr algn="ctr"/>
            <a:r>
              <a:rPr lang="en-GB" b="1" dirty="0"/>
              <a:t>Unity 3D: (Free Version)</a:t>
            </a:r>
          </a:p>
          <a:p>
            <a:pPr algn="ctr"/>
            <a:r>
              <a:rPr lang="en-GB" dirty="0"/>
              <a:t>For creating &amp; scripting 3d environments &amp; scenes – the main application.</a:t>
            </a:r>
          </a:p>
        </p:txBody>
      </p:sp>
      <p:sp>
        <p:nvSpPr>
          <p:cNvPr id="15" name="TextBox 14">
            <a:extLst>
              <a:ext uri="{FF2B5EF4-FFF2-40B4-BE49-F238E27FC236}">
                <a16:creationId xmlns:a16="http://schemas.microsoft.com/office/drawing/2014/main" id="{0611473B-7D40-4A46-B522-7546001BA3D5}"/>
              </a:ext>
            </a:extLst>
          </p:cNvPr>
          <p:cNvSpPr txBox="1"/>
          <p:nvPr/>
        </p:nvSpPr>
        <p:spPr>
          <a:xfrm>
            <a:off x="7664425" y="5413525"/>
            <a:ext cx="4036887" cy="1200329"/>
          </a:xfrm>
          <a:prstGeom prst="rect">
            <a:avLst/>
          </a:prstGeom>
          <a:noFill/>
        </p:spPr>
        <p:txBody>
          <a:bodyPr wrap="square" rtlCol="0">
            <a:spAutoFit/>
          </a:bodyPr>
          <a:lstStyle/>
          <a:p>
            <a:pPr algn="ctr"/>
            <a:r>
              <a:rPr lang="en-GB" b="1" dirty="0"/>
              <a:t>Autodesk Maya: (Student Version - Free)</a:t>
            </a:r>
          </a:p>
          <a:p>
            <a:pPr algn="ctr"/>
            <a:r>
              <a:rPr lang="en-GB" dirty="0"/>
              <a:t>For creating realistic 3D models that can be textured, animated, &amp; used as an asset within unity. It is industry standard.</a:t>
            </a:r>
          </a:p>
        </p:txBody>
      </p:sp>
    </p:spTree>
    <p:extLst>
      <p:ext uri="{BB962C8B-B14F-4D97-AF65-F5344CB8AC3E}">
        <p14:creationId xmlns:p14="http://schemas.microsoft.com/office/powerpoint/2010/main" val="2792795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42D0-5BD5-4F73-9842-6D2F882C6F36}"/>
              </a:ext>
            </a:extLst>
          </p:cNvPr>
          <p:cNvSpPr>
            <a:spLocks noGrp="1"/>
          </p:cNvSpPr>
          <p:nvPr>
            <p:ph type="title"/>
          </p:nvPr>
        </p:nvSpPr>
        <p:spPr/>
        <p:txBody>
          <a:bodyPr>
            <a:normAutofit/>
          </a:bodyPr>
          <a:lstStyle/>
          <a:p>
            <a:r>
              <a:rPr lang="en-GB" sz="4400" cap="none" dirty="0">
                <a:ln w="0"/>
                <a:solidFill>
                  <a:schemeClr val="accent1"/>
                </a:solidFill>
                <a:effectLst>
                  <a:outerShdw blurRad="38100" dist="25400" dir="5400000" algn="ctr" rotWithShape="0">
                    <a:srgbClr val="6E747A">
                      <a:alpha val="43000"/>
                    </a:srgbClr>
                  </a:outerShdw>
                </a:effectLst>
              </a:rPr>
              <a:t>Project Aim</a:t>
            </a:r>
          </a:p>
        </p:txBody>
      </p:sp>
      <p:sp>
        <p:nvSpPr>
          <p:cNvPr id="3" name="Content Placeholder 2">
            <a:extLst>
              <a:ext uri="{FF2B5EF4-FFF2-40B4-BE49-F238E27FC236}">
                <a16:creationId xmlns:a16="http://schemas.microsoft.com/office/drawing/2014/main" id="{7506DF54-22AA-463C-A41F-BA3F3B39078C}"/>
              </a:ext>
            </a:extLst>
          </p:cNvPr>
          <p:cNvSpPr>
            <a:spLocks noGrp="1"/>
          </p:cNvSpPr>
          <p:nvPr>
            <p:ph idx="1"/>
          </p:nvPr>
        </p:nvSpPr>
        <p:spPr>
          <a:xfrm>
            <a:off x="753762" y="2230140"/>
            <a:ext cx="10820400" cy="4024125"/>
          </a:xfrm>
        </p:spPr>
        <p:txBody>
          <a:bodyPr>
            <a:normAutofit lnSpcReduction="10000"/>
          </a:bodyPr>
          <a:lstStyle/>
          <a:p>
            <a:pPr marL="0" indent="0">
              <a:buNone/>
            </a:pPr>
            <a:r>
              <a:rPr lang="en-GB" sz="3200" dirty="0"/>
              <a:t>The aim of the project is to investigate how different scenarios can positively or negatively effect a driver’s reaction time whilst driving a car. </a:t>
            </a:r>
          </a:p>
          <a:p>
            <a:pPr marL="0" indent="0">
              <a:buNone/>
            </a:pPr>
            <a:endParaRPr lang="en-GB" sz="3200" dirty="0"/>
          </a:p>
          <a:p>
            <a:r>
              <a:rPr lang="en-GB" sz="3200" b="1" dirty="0"/>
              <a:t>Short-Term Goal: </a:t>
            </a:r>
            <a:r>
              <a:rPr lang="en-GB" sz="3200" dirty="0"/>
              <a:t>Give reliable information into which technologies (current or new) aid or distract drivers.</a:t>
            </a:r>
          </a:p>
          <a:p>
            <a:r>
              <a:rPr lang="en-GB" sz="3200" b="1" dirty="0"/>
              <a:t>Long-Term Goal: </a:t>
            </a:r>
            <a:r>
              <a:rPr lang="en-GB" sz="3200" dirty="0"/>
              <a:t>Help to push government regulations, inspire companies/entrepreneurs to create new technologies, ultimately - reduce road deaths.</a:t>
            </a:r>
          </a:p>
          <a:p>
            <a:endParaRPr lang="en-GB" sz="3200" dirty="0"/>
          </a:p>
          <a:p>
            <a:endParaRPr lang="en-GB" sz="3200" dirty="0"/>
          </a:p>
          <a:p>
            <a:endParaRPr lang="en-GB" sz="3200" dirty="0"/>
          </a:p>
        </p:txBody>
      </p:sp>
    </p:spTree>
    <p:extLst>
      <p:ext uri="{BB962C8B-B14F-4D97-AF65-F5344CB8AC3E}">
        <p14:creationId xmlns:p14="http://schemas.microsoft.com/office/powerpoint/2010/main" val="372176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F58ABF-90CA-4829-815A-FC6E4F5D7FFF}"/>
              </a:ext>
            </a:extLst>
          </p:cNvPr>
          <p:cNvSpPr txBox="1">
            <a:spLocks/>
          </p:cNvSpPr>
          <p:nvPr/>
        </p:nvSpPr>
        <p:spPr>
          <a:xfrm>
            <a:off x="143132" y="895865"/>
            <a:ext cx="11905735" cy="5066270"/>
          </a:xfrm>
          <a:prstGeom prst="rect">
            <a:avLst/>
          </a:prstGeom>
          <a:noFill/>
          <a:ln w="12700" cap="flat" cmpd="sng" algn="ctr">
            <a:no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GB" sz="7200"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Planning</a:t>
            </a:r>
          </a:p>
        </p:txBody>
      </p:sp>
    </p:spTree>
    <p:extLst>
      <p:ext uri="{BB962C8B-B14F-4D97-AF65-F5344CB8AC3E}">
        <p14:creationId xmlns:p14="http://schemas.microsoft.com/office/powerpoint/2010/main" val="282318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D3F3-16DC-47C8-BDCA-77C5ECE46FFB}"/>
              </a:ext>
            </a:extLst>
          </p:cNvPr>
          <p:cNvSpPr>
            <a:spLocks noGrp="1"/>
          </p:cNvSpPr>
          <p:nvPr>
            <p:ph type="title"/>
          </p:nvPr>
        </p:nvSpPr>
        <p:spPr/>
        <p:txBody>
          <a:bodyPr>
            <a:normAutofit/>
          </a:bodyPr>
          <a:lstStyle/>
          <a:p>
            <a:r>
              <a:rPr lang="en-GB" sz="4400" cap="none" dirty="0">
                <a:ln w="0"/>
                <a:solidFill>
                  <a:schemeClr val="accent1"/>
                </a:solidFill>
                <a:effectLst>
                  <a:outerShdw blurRad="38100" dist="25400" dir="5400000" algn="ctr" rotWithShape="0">
                    <a:srgbClr val="6E747A">
                      <a:alpha val="43000"/>
                    </a:srgbClr>
                  </a:outerShdw>
                </a:effectLst>
              </a:rPr>
              <a:t>Project Objectives</a:t>
            </a:r>
          </a:p>
        </p:txBody>
      </p:sp>
      <p:sp>
        <p:nvSpPr>
          <p:cNvPr id="3" name="Content Placeholder 2">
            <a:extLst>
              <a:ext uri="{FF2B5EF4-FFF2-40B4-BE49-F238E27FC236}">
                <a16:creationId xmlns:a16="http://schemas.microsoft.com/office/drawing/2014/main" id="{05C3E3A3-BD90-4641-ADBB-3B0056ADC28F}"/>
              </a:ext>
            </a:extLst>
          </p:cNvPr>
          <p:cNvSpPr>
            <a:spLocks noGrp="1"/>
          </p:cNvSpPr>
          <p:nvPr>
            <p:ph idx="1"/>
          </p:nvPr>
        </p:nvSpPr>
        <p:spPr>
          <a:xfrm>
            <a:off x="685800" y="2194560"/>
            <a:ext cx="10820400" cy="4366878"/>
          </a:xfrm>
        </p:spPr>
        <p:txBody>
          <a:bodyPr>
            <a:normAutofit/>
          </a:bodyPr>
          <a:lstStyle/>
          <a:p>
            <a:pPr lvl="0"/>
            <a:r>
              <a:rPr lang="en-GB" sz="2800" dirty="0"/>
              <a:t>Become </a:t>
            </a:r>
            <a:r>
              <a:rPr lang="en-GB" sz="2800" b="1" dirty="0"/>
              <a:t>skilled</a:t>
            </a:r>
            <a:r>
              <a:rPr lang="en-GB" sz="2800" dirty="0"/>
              <a:t> and </a:t>
            </a:r>
            <a:r>
              <a:rPr lang="en-GB" sz="2800" b="1" dirty="0"/>
              <a:t>experienced</a:t>
            </a:r>
            <a:r>
              <a:rPr lang="en-GB" sz="2800" dirty="0"/>
              <a:t> using Unity in a 3D environment.</a:t>
            </a:r>
          </a:p>
          <a:p>
            <a:pPr lvl="0"/>
            <a:r>
              <a:rPr lang="en-GB" sz="2800" b="1" dirty="0"/>
              <a:t>Learn</a:t>
            </a:r>
            <a:r>
              <a:rPr lang="en-GB" sz="2800" dirty="0"/>
              <a:t> how to program for Virtual Reality hardware.</a:t>
            </a:r>
          </a:p>
          <a:p>
            <a:pPr lvl="0"/>
            <a:r>
              <a:rPr lang="en-GB" sz="2800" dirty="0"/>
              <a:t>Have a </a:t>
            </a:r>
            <a:r>
              <a:rPr lang="en-GB" sz="2800" b="1" dirty="0"/>
              <a:t>successful experiment</a:t>
            </a:r>
            <a:r>
              <a:rPr lang="en-GB" sz="2800" dirty="0"/>
              <a:t>, where at least 10 different people are tested &amp; sufficient reliable data is collected.</a:t>
            </a:r>
          </a:p>
          <a:p>
            <a:pPr lvl="0"/>
            <a:r>
              <a:rPr lang="en-GB" sz="2800" b="1" dirty="0"/>
              <a:t>Research</a:t>
            </a:r>
            <a:r>
              <a:rPr lang="en-GB" sz="2800" dirty="0"/>
              <a:t> different literature &amp; data for both real and simulated experiments in similar areas.</a:t>
            </a:r>
          </a:p>
          <a:p>
            <a:pPr lvl="0"/>
            <a:r>
              <a:rPr lang="en-GB" sz="2800" b="1" dirty="0"/>
              <a:t>Learn</a:t>
            </a:r>
            <a:r>
              <a:rPr lang="en-GB" sz="2800" dirty="0"/>
              <a:t> basic 3D modelling in Maya (as it’s industry standard).</a:t>
            </a:r>
          </a:p>
          <a:p>
            <a:pPr lvl="0"/>
            <a:r>
              <a:rPr lang="en-GB" sz="2800" b="1" dirty="0"/>
              <a:t>Stick to a schedule </a:t>
            </a:r>
            <a:r>
              <a:rPr lang="en-GB" sz="2800" dirty="0"/>
              <a:t>and complete tasks on time.</a:t>
            </a:r>
          </a:p>
          <a:p>
            <a:endParaRPr lang="en-GB" dirty="0"/>
          </a:p>
        </p:txBody>
      </p:sp>
    </p:spTree>
    <p:extLst>
      <p:ext uri="{BB962C8B-B14F-4D97-AF65-F5344CB8AC3E}">
        <p14:creationId xmlns:p14="http://schemas.microsoft.com/office/powerpoint/2010/main" val="2533856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2C3FAB-0BBD-4309-B81B-949234E02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80" y="49428"/>
            <a:ext cx="10807840" cy="6740611"/>
          </a:xfrm>
          <a:prstGeom prst="rect">
            <a:avLst/>
          </a:prstGeom>
        </p:spPr>
      </p:pic>
      <p:sp>
        <p:nvSpPr>
          <p:cNvPr id="6" name="TextBox 5">
            <a:extLst>
              <a:ext uri="{FF2B5EF4-FFF2-40B4-BE49-F238E27FC236}">
                <a16:creationId xmlns:a16="http://schemas.microsoft.com/office/drawing/2014/main" id="{CD5D853C-AD0A-4953-9EA0-790A957C25F9}"/>
              </a:ext>
            </a:extLst>
          </p:cNvPr>
          <p:cNvSpPr txBox="1"/>
          <p:nvPr/>
        </p:nvSpPr>
        <p:spPr>
          <a:xfrm>
            <a:off x="-43886" y="5204990"/>
            <a:ext cx="3512407" cy="1323439"/>
          </a:xfrm>
          <a:prstGeom prst="rect">
            <a:avLst/>
          </a:prstGeom>
          <a:noFill/>
        </p:spPr>
        <p:txBody>
          <a:bodyPr wrap="square" rtlCol="0">
            <a:spAutoFit/>
          </a:bodyPr>
          <a:lstStyle/>
          <a:p>
            <a:pPr algn="ctr"/>
            <a:r>
              <a:rPr lang="en-GB" sz="4000" dirty="0">
                <a:ln w="0"/>
                <a:effectLst>
                  <a:outerShdw blurRad="38100" dist="19050" dir="2700000" algn="tl" rotWithShape="0">
                    <a:schemeClr val="dk1">
                      <a:alpha val="40000"/>
                    </a:schemeClr>
                  </a:outerShdw>
                </a:effectLst>
                <a:latin typeface="+mj-lt"/>
              </a:rPr>
              <a:t>Tasks &amp; Milestones</a:t>
            </a:r>
          </a:p>
        </p:txBody>
      </p:sp>
      <p:sp>
        <p:nvSpPr>
          <p:cNvPr id="2" name="TextBox 1">
            <a:extLst>
              <a:ext uri="{FF2B5EF4-FFF2-40B4-BE49-F238E27FC236}">
                <a16:creationId xmlns:a16="http://schemas.microsoft.com/office/drawing/2014/main" id="{71EB44FE-665C-4F32-936E-B2A0B1B3D8A4}"/>
              </a:ext>
            </a:extLst>
          </p:cNvPr>
          <p:cNvSpPr txBox="1"/>
          <p:nvPr/>
        </p:nvSpPr>
        <p:spPr>
          <a:xfrm>
            <a:off x="58659" y="6528429"/>
            <a:ext cx="3307316" cy="261610"/>
          </a:xfrm>
          <a:prstGeom prst="rect">
            <a:avLst/>
          </a:prstGeom>
          <a:noFill/>
        </p:spPr>
        <p:txBody>
          <a:bodyPr wrap="none" rtlCol="0">
            <a:spAutoFit/>
          </a:bodyPr>
          <a:lstStyle/>
          <a:p>
            <a:r>
              <a:rPr lang="en-GB" sz="1100" i="1" dirty="0"/>
              <a:t>*image created using Office Timeline free web version*</a:t>
            </a:r>
          </a:p>
        </p:txBody>
      </p:sp>
    </p:spTree>
    <p:extLst>
      <p:ext uri="{BB962C8B-B14F-4D97-AF65-F5344CB8AC3E}">
        <p14:creationId xmlns:p14="http://schemas.microsoft.com/office/powerpoint/2010/main" val="367691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04A3E-E970-48E1-AAA7-EED2C26A6A0C}"/>
              </a:ext>
            </a:extLst>
          </p:cNvPr>
          <p:cNvSpPr>
            <a:spLocks noGrp="1"/>
          </p:cNvSpPr>
          <p:nvPr>
            <p:ph type="title"/>
          </p:nvPr>
        </p:nvSpPr>
        <p:spPr/>
        <p:txBody>
          <a:bodyPr>
            <a:normAutofit/>
          </a:bodyPr>
          <a:lstStyle/>
          <a:p>
            <a:r>
              <a:rPr lang="en-GB" sz="4800" cap="none" dirty="0">
                <a:ln w="0"/>
                <a:solidFill>
                  <a:schemeClr val="accent1"/>
                </a:solidFill>
                <a:effectLst>
                  <a:outerShdw blurRad="38100" dist="25400" dir="5400000" algn="ctr" rotWithShape="0">
                    <a:srgbClr val="6E747A">
                      <a:alpha val="43000"/>
                    </a:srgbClr>
                  </a:outerShdw>
                </a:effectLst>
              </a:rPr>
              <a:t>Progress So Far:</a:t>
            </a:r>
          </a:p>
        </p:txBody>
      </p:sp>
      <p:sp>
        <p:nvSpPr>
          <p:cNvPr id="3" name="Content Placeholder 2">
            <a:extLst>
              <a:ext uri="{FF2B5EF4-FFF2-40B4-BE49-F238E27FC236}">
                <a16:creationId xmlns:a16="http://schemas.microsoft.com/office/drawing/2014/main" id="{DC30115F-7CB4-4567-B4E1-1CC4934FCE09}"/>
              </a:ext>
            </a:extLst>
          </p:cNvPr>
          <p:cNvSpPr>
            <a:spLocks noGrp="1"/>
          </p:cNvSpPr>
          <p:nvPr>
            <p:ph idx="1"/>
          </p:nvPr>
        </p:nvSpPr>
        <p:spPr/>
        <p:txBody>
          <a:bodyPr/>
          <a:lstStyle/>
          <a:p>
            <a:r>
              <a:rPr lang="en-GB" dirty="0"/>
              <a:t>Setup Unity Project with GitHub (made sure only the appropriate files are committed too).</a:t>
            </a:r>
          </a:p>
          <a:p>
            <a:r>
              <a:rPr lang="en-GB" dirty="0"/>
              <a:t>Drafts of Aims, Objectives, and Literature Review completed.</a:t>
            </a:r>
          </a:p>
          <a:p>
            <a:r>
              <a:rPr lang="en-GB" dirty="0"/>
              <a:t>Milestones and timeline complete (plus to-do list for specific tasks).</a:t>
            </a:r>
          </a:p>
          <a:p>
            <a:r>
              <a:rPr lang="en-GB" dirty="0"/>
              <a:t>Major design decisions done (Scenes, Driving variables, Inputs, Class Diagrams, Data Collection, etc.)</a:t>
            </a:r>
          </a:p>
          <a:p>
            <a:r>
              <a:rPr lang="en-GB" dirty="0"/>
              <a:t>References for literature and for code (so far) recorded within documents.</a:t>
            </a:r>
          </a:p>
          <a:p>
            <a:r>
              <a:rPr lang="en-GB" dirty="0"/>
              <a:t>Calibration (control) scene programmed, with only UI and visual improvements needed.</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295083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C1DC6-0EDA-4386-9828-ADAEDB9AE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0784" y="1509741"/>
            <a:ext cx="4399005" cy="4399005"/>
          </a:xfrm>
          <a:prstGeom prst="rect">
            <a:avLst/>
          </a:prstGeom>
        </p:spPr>
      </p:pic>
      <p:sp>
        <p:nvSpPr>
          <p:cNvPr id="2" name="Title 1">
            <a:extLst>
              <a:ext uri="{FF2B5EF4-FFF2-40B4-BE49-F238E27FC236}">
                <a16:creationId xmlns:a16="http://schemas.microsoft.com/office/drawing/2014/main" id="{D73D636F-35BB-442F-ABEF-9BFE30866E0C}"/>
              </a:ext>
            </a:extLst>
          </p:cNvPr>
          <p:cNvSpPr>
            <a:spLocks noGrp="1"/>
          </p:cNvSpPr>
          <p:nvPr>
            <p:ph type="title"/>
          </p:nvPr>
        </p:nvSpPr>
        <p:spPr>
          <a:xfrm>
            <a:off x="251255" y="2322196"/>
            <a:ext cx="6897129" cy="2774093"/>
          </a:xfrm>
        </p:spPr>
        <p:txBody>
          <a:bodyPr>
            <a:normAutofit fontScale="90000"/>
          </a:bodyPr>
          <a:lstStyle/>
          <a:p>
            <a:pPr algn="ctr"/>
            <a:r>
              <a:rPr lang="en-GB" sz="6600" cap="none" dirty="0">
                <a:ln w="0"/>
                <a:effectLst>
                  <a:outerShdw blurRad="38100" dist="19050" dir="2700000" algn="tl" rotWithShape="0">
                    <a:schemeClr val="dk1">
                      <a:alpha val="40000"/>
                    </a:schemeClr>
                  </a:outerShdw>
                </a:effectLst>
              </a:rPr>
              <a:t>Thank you for listening!</a:t>
            </a:r>
            <a:br>
              <a:rPr lang="en-GB" sz="6600" dirty="0"/>
            </a:br>
            <a:r>
              <a:rPr lang="en-GB" sz="6600" cap="none" dirty="0">
                <a:ln w="0"/>
                <a:solidFill>
                  <a:schemeClr val="accent1"/>
                </a:solidFill>
                <a:effectLst>
                  <a:outerShdw blurRad="38100" dist="25400" dir="5400000" algn="ctr" rotWithShape="0">
                    <a:srgbClr val="6E747A">
                      <a:alpha val="43000"/>
                    </a:srgbClr>
                  </a:outerShdw>
                </a:effectLst>
              </a:rPr>
              <a:t>Any Questions?</a:t>
            </a:r>
            <a:endParaRPr lang="en-GB" sz="6600" dirty="0"/>
          </a:p>
        </p:txBody>
      </p:sp>
    </p:spTree>
    <p:extLst>
      <p:ext uri="{BB962C8B-B14F-4D97-AF65-F5344CB8AC3E}">
        <p14:creationId xmlns:p14="http://schemas.microsoft.com/office/powerpoint/2010/main" val="112367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E5C0-0BC0-4706-8556-4C3EDB4DD3AA}"/>
              </a:ext>
            </a:extLst>
          </p:cNvPr>
          <p:cNvSpPr>
            <a:spLocks noGrp="1"/>
          </p:cNvSpPr>
          <p:nvPr>
            <p:ph type="title"/>
          </p:nvPr>
        </p:nvSpPr>
        <p:spPr>
          <a:xfrm>
            <a:off x="143132" y="895865"/>
            <a:ext cx="11905735" cy="5066270"/>
          </a:xfrm>
          <a:noFill/>
          <a:ln>
            <a:noFill/>
          </a:ln>
        </p:spPr>
        <p:style>
          <a:lnRef idx="2">
            <a:schemeClr val="accent2"/>
          </a:lnRef>
          <a:fillRef idx="1">
            <a:schemeClr val="lt1"/>
          </a:fillRef>
          <a:effectRef idx="0">
            <a:schemeClr val="accent2"/>
          </a:effectRef>
          <a:fontRef idx="minor">
            <a:schemeClr val="dk1"/>
          </a:fontRef>
        </p:style>
        <p:txBody>
          <a:bodyPr>
            <a:normAutofit/>
          </a:bodyPr>
          <a:lstStyle/>
          <a:p>
            <a:pPr algn="ctr"/>
            <a:r>
              <a:rPr lang="en-GB" sz="7200"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Background knowledge</a:t>
            </a:r>
          </a:p>
        </p:txBody>
      </p:sp>
    </p:spTree>
    <p:extLst>
      <p:ext uri="{BB962C8B-B14F-4D97-AF65-F5344CB8AC3E}">
        <p14:creationId xmlns:p14="http://schemas.microsoft.com/office/powerpoint/2010/main" val="2188126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2379-C9D3-4468-8AF8-E2856A9442F2}"/>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dirty="0"/>
            </a:br>
            <a:r>
              <a:rPr lang="en-GB" cap="none" dirty="0">
                <a:ln w="0"/>
                <a:effectLst>
                  <a:outerShdw blurRad="38100" dist="19050" dir="2700000" algn="tl" rotWithShape="0">
                    <a:schemeClr val="dk1">
                      <a:alpha val="40000"/>
                    </a:schemeClr>
                  </a:outerShdw>
                </a:effectLst>
              </a:rPr>
              <a:t>Road Accidents &amp; Fatalities</a:t>
            </a:r>
            <a:endParaRPr lang="en-GB" dirty="0"/>
          </a:p>
        </p:txBody>
      </p:sp>
      <p:sp>
        <p:nvSpPr>
          <p:cNvPr id="3" name="Content Placeholder 2">
            <a:extLst>
              <a:ext uri="{FF2B5EF4-FFF2-40B4-BE49-F238E27FC236}">
                <a16:creationId xmlns:a16="http://schemas.microsoft.com/office/drawing/2014/main" id="{C2AA181B-C4F1-4495-BA59-152F8A35EE20}"/>
              </a:ext>
            </a:extLst>
          </p:cNvPr>
          <p:cNvSpPr>
            <a:spLocks noGrp="1"/>
          </p:cNvSpPr>
          <p:nvPr>
            <p:ph idx="1"/>
          </p:nvPr>
        </p:nvSpPr>
        <p:spPr/>
        <p:txBody>
          <a:bodyPr/>
          <a:lstStyle/>
          <a:p>
            <a:r>
              <a:rPr lang="en-GB" sz="2800" dirty="0"/>
              <a:t>On average, in Great Britain, </a:t>
            </a:r>
            <a:r>
              <a:rPr lang="en-GB" sz="2800" b="1" dirty="0"/>
              <a:t>5 people die per day </a:t>
            </a:r>
            <a:r>
              <a:rPr lang="en-GB" sz="2800" dirty="0"/>
              <a:t>on the road and many more are injured. With the majority of the fatally injured being drivers &amp; passengers [1].</a:t>
            </a:r>
          </a:p>
          <a:p>
            <a:r>
              <a:rPr lang="en-GB" sz="2800" b="1" dirty="0"/>
              <a:t>Risk perception </a:t>
            </a:r>
            <a:r>
              <a:rPr lang="en-GB" sz="2800" dirty="0"/>
              <a:t>of the driver is a key factor in whether they will crash or not, independent of driver skill [6] – implying driving skill is not a significant factor, the overconfidence of a driver is.</a:t>
            </a:r>
          </a:p>
          <a:p>
            <a:r>
              <a:rPr lang="en-GB" sz="2800" b="1" dirty="0"/>
              <a:t>Speeding</a:t>
            </a:r>
            <a:r>
              <a:rPr lang="en-GB" sz="2800" dirty="0"/>
              <a:t> and </a:t>
            </a:r>
            <a:r>
              <a:rPr lang="en-GB" sz="2800" b="1" dirty="0"/>
              <a:t>Distractions</a:t>
            </a:r>
            <a:r>
              <a:rPr lang="en-GB" sz="2800" dirty="0"/>
              <a:t> make up nearly 50% of the named causes for road fatalities [2].</a:t>
            </a:r>
          </a:p>
          <a:p>
            <a:endParaRPr lang="en-GB" sz="2000" dirty="0"/>
          </a:p>
          <a:p>
            <a:endParaRPr lang="en-GB" sz="2000" dirty="0"/>
          </a:p>
          <a:p>
            <a:endParaRPr lang="en-GB" dirty="0"/>
          </a:p>
        </p:txBody>
      </p:sp>
    </p:spTree>
    <p:extLst>
      <p:ext uri="{BB962C8B-B14F-4D97-AF65-F5344CB8AC3E}">
        <p14:creationId xmlns:p14="http://schemas.microsoft.com/office/powerpoint/2010/main" val="662683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2379-C9D3-4468-8AF8-E2856A9442F2}"/>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dirty="0"/>
            </a:br>
            <a:r>
              <a:rPr lang="en-GB" cap="none" dirty="0">
                <a:ln w="0"/>
                <a:effectLst>
                  <a:outerShdw blurRad="38100" dist="19050" dir="2700000" algn="tl" rotWithShape="0">
                    <a:schemeClr val="dk1">
                      <a:alpha val="40000"/>
                    </a:schemeClr>
                  </a:outerShdw>
                </a:effectLst>
              </a:rPr>
              <a:t>Driving Distractions</a:t>
            </a:r>
            <a:endParaRPr lang="en-GB" dirty="0"/>
          </a:p>
        </p:txBody>
      </p:sp>
      <p:sp>
        <p:nvSpPr>
          <p:cNvPr id="3" name="Content Placeholder 2">
            <a:extLst>
              <a:ext uri="{FF2B5EF4-FFF2-40B4-BE49-F238E27FC236}">
                <a16:creationId xmlns:a16="http://schemas.microsoft.com/office/drawing/2014/main" id="{C2AA181B-C4F1-4495-BA59-152F8A35EE20}"/>
              </a:ext>
            </a:extLst>
          </p:cNvPr>
          <p:cNvSpPr>
            <a:spLocks noGrp="1"/>
          </p:cNvSpPr>
          <p:nvPr>
            <p:ph idx="1"/>
          </p:nvPr>
        </p:nvSpPr>
        <p:spPr/>
        <p:txBody>
          <a:bodyPr>
            <a:normAutofit fontScale="92500" lnSpcReduction="10000"/>
          </a:bodyPr>
          <a:lstStyle/>
          <a:p>
            <a:r>
              <a:rPr lang="en-GB" sz="2800" b="1" dirty="0"/>
              <a:t>Programming</a:t>
            </a:r>
            <a:r>
              <a:rPr lang="en-GB" sz="2800" dirty="0"/>
              <a:t> a mounted </a:t>
            </a:r>
            <a:r>
              <a:rPr lang="en-GB" sz="2800" b="1" dirty="0"/>
              <a:t>Sat Nav </a:t>
            </a:r>
            <a:r>
              <a:rPr lang="en-GB" sz="2800" dirty="0"/>
              <a:t>whilst driving (programming route or following directions) has been shown to distract the driver, it is currently legal in the UK too [13] hence it would benefit from being studied to see if it has significant negative effects.</a:t>
            </a:r>
          </a:p>
          <a:p>
            <a:r>
              <a:rPr lang="en-GB" sz="2800" dirty="0"/>
              <a:t>It is also hypothesised that even </a:t>
            </a:r>
            <a:r>
              <a:rPr lang="en-GB" sz="2800" b="1" dirty="0"/>
              <a:t>following visual directions</a:t>
            </a:r>
            <a:r>
              <a:rPr lang="en-GB" sz="2800" dirty="0"/>
              <a:t> from a </a:t>
            </a:r>
            <a:r>
              <a:rPr lang="en-GB" sz="2800" b="1" dirty="0"/>
              <a:t>Sat Nav </a:t>
            </a:r>
            <a:r>
              <a:rPr lang="en-GB" sz="2800" dirty="0"/>
              <a:t>whilst driving can be dangerous too [13].</a:t>
            </a:r>
          </a:p>
          <a:p>
            <a:r>
              <a:rPr lang="en-GB" sz="2800" b="1" dirty="0"/>
              <a:t>Handsfree phones </a:t>
            </a:r>
            <a:r>
              <a:rPr lang="en-GB" sz="2800" dirty="0"/>
              <a:t>and </a:t>
            </a:r>
            <a:r>
              <a:rPr lang="en-GB" sz="2800" b="1" dirty="0"/>
              <a:t>filming on a phone </a:t>
            </a:r>
            <a:r>
              <a:rPr lang="en-GB" sz="2800" dirty="0"/>
              <a:t>whilst driving are also legal in the UK [13] and are linked to driving accidents.</a:t>
            </a:r>
          </a:p>
          <a:p>
            <a:r>
              <a:rPr lang="en-GB" sz="2800" dirty="0"/>
              <a:t>Study </a:t>
            </a:r>
            <a:r>
              <a:rPr lang="en-US" sz="2800" dirty="0"/>
              <a:t>[14] has shown that </a:t>
            </a:r>
            <a:r>
              <a:rPr lang="en-US" sz="2800" b="1" dirty="0"/>
              <a:t>l</a:t>
            </a:r>
            <a:r>
              <a:rPr lang="en-GB" sz="2800" b="1" dirty="0"/>
              <a:t>oud music </a:t>
            </a:r>
            <a:r>
              <a:rPr lang="en-GB" sz="2800" dirty="0"/>
              <a:t>in the car (above 95 decibels) can slow driver reaction times by 20%, also </a:t>
            </a:r>
            <a:r>
              <a:rPr lang="en-GB" sz="2800" b="1" dirty="0"/>
              <a:t>teenagers</a:t>
            </a:r>
            <a:r>
              <a:rPr lang="en-GB" sz="2800" dirty="0"/>
              <a:t> likely to have music this loud.</a:t>
            </a:r>
          </a:p>
        </p:txBody>
      </p:sp>
    </p:spTree>
    <p:extLst>
      <p:ext uri="{BB962C8B-B14F-4D97-AF65-F5344CB8AC3E}">
        <p14:creationId xmlns:p14="http://schemas.microsoft.com/office/powerpoint/2010/main" val="99142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2379-C9D3-4468-8AF8-E2856A9442F2}"/>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dirty="0"/>
            </a:br>
            <a:r>
              <a:rPr lang="en-GB" cap="none" dirty="0">
                <a:ln w="0"/>
                <a:effectLst>
                  <a:outerShdw blurRad="38100" dist="19050" dir="2700000" algn="tl" rotWithShape="0">
                    <a:schemeClr val="dk1">
                      <a:alpha val="40000"/>
                    </a:schemeClr>
                  </a:outerShdw>
                </a:effectLst>
              </a:rPr>
              <a:t>Driving Aids</a:t>
            </a:r>
            <a:endParaRPr lang="en-GB" dirty="0"/>
          </a:p>
        </p:txBody>
      </p:sp>
      <p:sp>
        <p:nvSpPr>
          <p:cNvPr id="3" name="Content Placeholder 2">
            <a:extLst>
              <a:ext uri="{FF2B5EF4-FFF2-40B4-BE49-F238E27FC236}">
                <a16:creationId xmlns:a16="http://schemas.microsoft.com/office/drawing/2014/main" id="{C2AA181B-C4F1-4495-BA59-152F8A35EE20}"/>
              </a:ext>
            </a:extLst>
          </p:cNvPr>
          <p:cNvSpPr>
            <a:spLocks noGrp="1"/>
          </p:cNvSpPr>
          <p:nvPr>
            <p:ph idx="1"/>
          </p:nvPr>
        </p:nvSpPr>
        <p:spPr/>
        <p:txBody>
          <a:bodyPr>
            <a:normAutofit fontScale="92500" lnSpcReduction="10000"/>
          </a:bodyPr>
          <a:lstStyle/>
          <a:p>
            <a:r>
              <a:rPr lang="en-GB" sz="2800" b="1" dirty="0"/>
              <a:t>Long-term fixes </a:t>
            </a:r>
            <a:r>
              <a:rPr lang="en-GB" sz="2800" dirty="0"/>
              <a:t>to this problem: </a:t>
            </a:r>
            <a:r>
              <a:rPr lang="en-GB" sz="2800" b="1" dirty="0"/>
              <a:t>Brain to Vehicle </a:t>
            </a:r>
            <a:r>
              <a:rPr lang="en-GB" sz="2800" dirty="0"/>
              <a:t>Technology [16], </a:t>
            </a:r>
            <a:r>
              <a:rPr lang="en-GB" sz="2800" b="1" dirty="0"/>
              <a:t>Automated Braking </a:t>
            </a:r>
            <a:r>
              <a:rPr lang="en-GB" sz="2800" dirty="0"/>
              <a:t>[17], </a:t>
            </a:r>
            <a:r>
              <a:rPr lang="en-GB" sz="2800" b="1" dirty="0"/>
              <a:t>Self-Driving Car </a:t>
            </a:r>
            <a:r>
              <a:rPr lang="en-GB" sz="2800" dirty="0"/>
              <a:t>Technology [18]; are all being researched and some are in cars to varying degrees – however these technologies could take decades to be perfected and commonplace.</a:t>
            </a:r>
          </a:p>
          <a:p>
            <a:r>
              <a:rPr lang="en-GB" sz="2800" b="1" dirty="0"/>
              <a:t>Short-term</a:t>
            </a:r>
            <a:r>
              <a:rPr lang="en-GB" sz="2800" dirty="0"/>
              <a:t> aid would help to </a:t>
            </a:r>
            <a:r>
              <a:rPr lang="en-GB" sz="2800" b="1" dirty="0"/>
              <a:t>reduce deaths </a:t>
            </a:r>
            <a:r>
              <a:rPr lang="en-GB" sz="2800" dirty="0"/>
              <a:t>in the meantime.</a:t>
            </a:r>
          </a:p>
          <a:p>
            <a:r>
              <a:rPr lang="en-GB" sz="2800" dirty="0"/>
              <a:t>Humans react to </a:t>
            </a:r>
            <a:r>
              <a:rPr lang="en-GB" sz="2800" b="1" dirty="0"/>
              <a:t>auditory stimulus </a:t>
            </a:r>
            <a:r>
              <a:rPr lang="en-GB" sz="2800" dirty="0"/>
              <a:t>a significant amount</a:t>
            </a:r>
            <a:r>
              <a:rPr lang="en-GB" sz="2800" b="1" dirty="0"/>
              <a:t> faster </a:t>
            </a:r>
            <a:r>
              <a:rPr lang="en-GB" sz="2800" dirty="0"/>
              <a:t>than </a:t>
            </a:r>
            <a:r>
              <a:rPr lang="en-GB" sz="2800" b="1" dirty="0"/>
              <a:t>visual stimulus </a:t>
            </a:r>
            <a:r>
              <a:rPr lang="en-GB" sz="2800" dirty="0"/>
              <a:t>[21], hence a good </a:t>
            </a:r>
            <a:r>
              <a:rPr lang="en-GB" sz="2800" b="1" dirty="0"/>
              <a:t>short-term</a:t>
            </a:r>
            <a:r>
              <a:rPr lang="en-GB" sz="2800" dirty="0"/>
              <a:t> solution that I could test would be to give an </a:t>
            </a:r>
            <a:r>
              <a:rPr lang="en-GB" sz="2800" b="1" dirty="0"/>
              <a:t>auditory alert </a:t>
            </a:r>
            <a:r>
              <a:rPr lang="en-GB" sz="2800" dirty="0"/>
              <a:t>whenever the car is in a </a:t>
            </a:r>
            <a:r>
              <a:rPr lang="en-GB" sz="2800" b="1" dirty="0"/>
              <a:t>dangerous situation</a:t>
            </a:r>
            <a:r>
              <a:rPr lang="en-GB" sz="2800" dirty="0"/>
              <a:t>. If the technology is successful then research could be done by others as to how to implement this feature in </a:t>
            </a:r>
            <a:r>
              <a:rPr lang="en-GB" sz="2800" b="1" dirty="0"/>
              <a:t>real life </a:t>
            </a:r>
            <a:r>
              <a:rPr lang="en-GB" sz="2800" dirty="0"/>
              <a:t>(Object recognition/detection algorithms, etc.)</a:t>
            </a:r>
          </a:p>
        </p:txBody>
      </p:sp>
    </p:spTree>
    <p:extLst>
      <p:ext uri="{BB962C8B-B14F-4D97-AF65-F5344CB8AC3E}">
        <p14:creationId xmlns:p14="http://schemas.microsoft.com/office/powerpoint/2010/main" val="3128658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2379-C9D3-4468-8AF8-E2856A9442F2}"/>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dirty="0"/>
            </a:br>
            <a:r>
              <a:rPr lang="en-GB" cap="none" dirty="0">
                <a:ln w="0"/>
                <a:effectLst>
                  <a:outerShdw blurRad="38100" dist="19050" dir="2700000" algn="tl" rotWithShape="0">
                    <a:schemeClr val="dk1">
                      <a:alpha val="40000"/>
                    </a:schemeClr>
                  </a:outerShdw>
                </a:effectLst>
              </a:rPr>
              <a:t>Virtual Reality</a:t>
            </a:r>
            <a:endParaRPr lang="en-GB" dirty="0"/>
          </a:p>
        </p:txBody>
      </p:sp>
      <p:sp>
        <p:nvSpPr>
          <p:cNvPr id="3" name="Content Placeholder 2">
            <a:extLst>
              <a:ext uri="{FF2B5EF4-FFF2-40B4-BE49-F238E27FC236}">
                <a16:creationId xmlns:a16="http://schemas.microsoft.com/office/drawing/2014/main" id="{C2AA181B-C4F1-4495-BA59-152F8A35EE20}"/>
              </a:ext>
            </a:extLst>
          </p:cNvPr>
          <p:cNvSpPr>
            <a:spLocks noGrp="1"/>
          </p:cNvSpPr>
          <p:nvPr>
            <p:ph idx="1"/>
          </p:nvPr>
        </p:nvSpPr>
        <p:spPr/>
        <p:txBody>
          <a:bodyPr>
            <a:normAutofit lnSpcReduction="10000"/>
          </a:bodyPr>
          <a:lstStyle/>
          <a:p>
            <a:r>
              <a:rPr lang="en-GB" sz="2800" b="1" dirty="0"/>
              <a:t>Maximum of 30 minutes of Virtual Reality simulation </a:t>
            </a:r>
            <a:r>
              <a:rPr lang="en-GB" sz="2800" dirty="0"/>
              <a:t>per person recommended to </a:t>
            </a:r>
            <a:r>
              <a:rPr lang="en-GB" sz="2800" b="1" dirty="0"/>
              <a:t>minimise motion sickness </a:t>
            </a:r>
            <a:r>
              <a:rPr lang="en-GB" sz="2800" dirty="0"/>
              <a:t>[8] as well as regular breaks – a minute break per scenes should be fine (unless the user wants more time or wants to stop the test completely). – </a:t>
            </a:r>
            <a:r>
              <a:rPr lang="en-GB" sz="2800" b="1" dirty="0"/>
              <a:t>Ethical concerns</a:t>
            </a:r>
            <a:r>
              <a:rPr lang="en-GB" sz="2800" dirty="0"/>
              <a:t> if a tester gets sick.</a:t>
            </a:r>
          </a:p>
          <a:p>
            <a:r>
              <a:rPr lang="en-GB" sz="2800" dirty="0"/>
              <a:t>“a virtual emergency can be staged in a virtual environment since users would acknowledge it as such” [10] – this study adds </a:t>
            </a:r>
            <a:r>
              <a:rPr lang="en-GB" sz="2800" b="1" dirty="0"/>
              <a:t>credibility</a:t>
            </a:r>
            <a:r>
              <a:rPr lang="en-GB" sz="2800" dirty="0"/>
              <a:t> that the results from my experiment will be </a:t>
            </a:r>
            <a:r>
              <a:rPr lang="en-GB" sz="2800" b="1" dirty="0"/>
              <a:t>reliable</a:t>
            </a:r>
            <a:r>
              <a:rPr lang="en-GB" sz="2800" dirty="0"/>
              <a:t>, as they conclude that </a:t>
            </a:r>
            <a:r>
              <a:rPr lang="en-GB" sz="2800" b="1" dirty="0"/>
              <a:t>users treat virtual situations seriously</a:t>
            </a:r>
            <a:r>
              <a:rPr lang="en-GB" sz="2800" dirty="0"/>
              <a:t>. Hence, they will try and react correctly &amp; as fast as possible in a “dangerous” situation (car accident in this context).</a:t>
            </a:r>
          </a:p>
          <a:p>
            <a:endParaRPr lang="en-GB" dirty="0"/>
          </a:p>
        </p:txBody>
      </p:sp>
    </p:spTree>
    <p:extLst>
      <p:ext uri="{BB962C8B-B14F-4D97-AF65-F5344CB8AC3E}">
        <p14:creationId xmlns:p14="http://schemas.microsoft.com/office/powerpoint/2010/main" val="1159300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BDC4-D612-4FBC-95F8-0BABAC5ECAFE}"/>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cap="none" dirty="0">
                <a:ln w="0"/>
                <a:solidFill>
                  <a:schemeClr val="accent1"/>
                </a:solidFill>
                <a:effectLst>
                  <a:outerShdw blurRad="38100" dist="25400" dir="5400000" algn="ctr" rotWithShape="0">
                    <a:srgbClr val="6E747A">
                      <a:alpha val="43000"/>
                    </a:srgbClr>
                  </a:outerShdw>
                </a:effectLst>
              </a:rPr>
            </a:br>
            <a:r>
              <a:rPr lang="en-GB" cap="none" dirty="0">
                <a:ln w="0"/>
                <a:effectLst>
                  <a:outerShdw blurRad="38100" dist="19050" dir="2700000" algn="tl" rotWithShape="0">
                    <a:schemeClr val="dk1">
                      <a:alpha val="40000"/>
                    </a:schemeClr>
                  </a:outerShdw>
                </a:effectLst>
              </a:rPr>
              <a:t>References Included in Presentation</a:t>
            </a:r>
            <a:endParaRPr lang="en-GB" b="1" dirty="0">
              <a:solidFill>
                <a:srgbClr val="0070C0"/>
              </a:solidFill>
            </a:endParaRPr>
          </a:p>
        </p:txBody>
      </p:sp>
      <p:sp>
        <p:nvSpPr>
          <p:cNvPr id="3" name="Content Placeholder 2">
            <a:extLst>
              <a:ext uri="{FF2B5EF4-FFF2-40B4-BE49-F238E27FC236}">
                <a16:creationId xmlns:a16="http://schemas.microsoft.com/office/drawing/2014/main" id="{A83E0683-1D88-4FA9-A782-436DD3FE09AC}"/>
              </a:ext>
            </a:extLst>
          </p:cNvPr>
          <p:cNvSpPr>
            <a:spLocks noGrp="1"/>
          </p:cNvSpPr>
          <p:nvPr>
            <p:ph idx="1"/>
          </p:nvPr>
        </p:nvSpPr>
        <p:spPr>
          <a:xfrm>
            <a:off x="685800" y="1989438"/>
            <a:ext cx="10820400" cy="4621427"/>
          </a:xfrm>
        </p:spPr>
        <p:txBody>
          <a:bodyPr>
            <a:normAutofit fontScale="55000" lnSpcReduction="20000"/>
          </a:bodyPr>
          <a:lstStyle/>
          <a:p>
            <a:pPr>
              <a:lnSpc>
                <a:spcPct val="120000"/>
              </a:lnSpc>
            </a:pPr>
            <a:r>
              <a:rPr lang="en-GB" dirty="0"/>
              <a:t>[1] </a:t>
            </a:r>
            <a:r>
              <a:rPr lang="en-US" u="sng" dirty="0">
                <a:hlinkClick r:id="rId3"/>
              </a:rPr>
              <a:t>https://www.brake.org.uk/facts-resources/1653-uk-road-casualties</a:t>
            </a:r>
            <a:r>
              <a:rPr lang="en-US" dirty="0"/>
              <a:t> - Brake UK 2017 report on road casualties.</a:t>
            </a:r>
            <a:endParaRPr lang="en-GB" dirty="0"/>
          </a:p>
          <a:p>
            <a:pPr>
              <a:lnSpc>
                <a:spcPct val="120000"/>
              </a:lnSpc>
            </a:pPr>
            <a:r>
              <a:rPr lang="en-US" dirty="0"/>
              <a:t>[2] </a:t>
            </a:r>
            <a:r>
              <a:rPr lang="en-US" u="sng" dirty="0">
                <a:hlinkClick r:id="rId4"/>
              </a:rPr>
              <a:t>https://www.aceable.com/safe-driving/car-accident-statistics/</a:t>
            </a:r>
            <a:r>
              <a:rPr lang="en-US" dirty="0"/>
              <a:t> - Aceable US driving fatality data (2007 – 2012).</a:t>
            </a:r>
            <a:endParaRPr lang="en-GB" dirty="0"/>
          </a:p>
          <a:p>
            <a:pPr>
              <a:lnSpc>
                <a:spcPct val="120000"/>
              </a:lnSpc>
            </a:pPr>
            <a:r>
              <a:rPr lang="en-US" dirty="0"/>
              <a:t>[6] </a:t>
            </a:r>
            <a:r>
              <a:rPr lang="en-US" u="sng" dirty="0">
                <a:hlinkClick r:id="rId5"/>
              </a:rPr>
              <a:t>https://www.sciencedirect.com/science/article/pii/S0001457513003497?via%3Dihub</a:t>
            </a:r>
            <a:r>
              <a:rPr lang="en-US" dirty="0"/>
              <a:t> - Accident Analysis &amp; Prevention (Volume 62, January 2014, Pages 63-78)</a:t>
            </a:r>
            <a:endParaRPr lang="en-GB" dirty="0"/>
          </a:p>
          <a:p>
            <a:pPr>
              <a:lnSpc>
                <a:spcPct val="120000"/>
              </a:lnSpc>
            </a:pPr>
            <a:r>
              <a:rPr lang="en-US" dirty="0"/>
              <a:t>[8] </a:t>
            </a:r>
            <a:r>
              <a:rPr lang="en-US" u="sng" dirty="0">
                <a:hlinkClick r:id="rId6"/>
              </a:rPr>
              <a:t>https://www.businessinsider.com/virtual-reality-vr-side-effects-2018-3?r=US&amp;IR=T#loss-of-spatial-awareness-1</a:t>
            </a:r>
            <a:r>
              <a:rPr lang="en-US" dirty="0"/>
              <a:t> – Business Insider “Here's what happens to your body when you've been in virtual reality for too long” by Kaylee Fagan (Mar 4, 2018, 4:00 PM)</a:t>
            </a:r>
            <a:endParaRPr lang="en-GB" dirty="0"/>
          </a:p>
          <a:p>
            <a:pPr>
              <a:lnSpc>
                <a:spcPct val="120000"/>
              </a:lnSpc>
            </a:pPr>
            <a:r>
              <a:rPr lang="en-US" dirty="0"/>
              <a:t>[10] </a:t>
            </a:r>
            <a:r>
              <a:rPr lang="en-US" u="sng" dirty="0">
                <a:hlinkClick r:id="rId7"/>
              </a:rPr>
              <a:t>https://www.sciencedirect.com/science/article/pii/S0747563215000540?via%3Dihub</a:t>
            </a:r>
            <a:r>
              <a:rPr lang="en-US" dirty="0"/>
              <a:t> - Computers in Human Behavior (Volume 48, July 2015, Pages 104-113)</a:t>
            </a:r>
          </a:p>
          <a:p>
            <a:r>
              <a:rPr lang="en-US" dirty="0"/>
              <a:t>[13] </a:t>
            </a:r>
            <a:r>
              <a:rPr lang="en-US" u="sng" dirty="0">
                <a:hlinkClick r:id="rId8"/>
              </a:rPr>
              <a:t>https://inews.co.uk/inews-lifestyle/cars/mobile-phone-driving-law-changes-explained-uk-new-legislation-824749#:~:targetText=At%20the%20moment,%20using%20a,nav%20while%20driving%20is%20illegal.&amp;targetText=You're%20able%20to%20use,in%20these%20cases%20is%20illegal.</a:t>
            </a:r>
            <a:r>
              <a:rPr lang="en-US" dirty="0"/>
              <a:t> – UK Mobile Phone Laws Whilst Driving</a:t>
            </a:r>
            <a:endParaRPr lang="en-GB" dirty="0"/>
          </a:p>
          <a:p>
            <a:r>
              <a:rPr lang="en-US" dirty="0"/>
              <a:t>[14] </a:t>
            </a:r>
            <a:r>
              <a:rPr lang="en-US" u="sng" dirty="0">
                <a:hlinkClick r:id="rId9"/>
              </a:rPr>
              <a:t>https://www.idrivesafely.com/defensive-driving/trending/7-deadly-sins-distracted-driving-wrath-music</a:t>
            </a:r>
            <a:r>
              <a:rPr lang="en-US" dirty="0"/>
              <a:t> - Music Whilst Driving Affecting Reaction Times (Newfoundland’s Memorial University</a:t>
            </a:r>
            <a:r>
              <a:rPr lang="en-GB" dirty="0"/>
              <a:t> study &amp; Ben-Gurion University in Israel study)</a:t>
            </a:r>
          </a:p>
          <a:p>
            <a:r>
              <a:rPr lang="en-US" dirty="0"/>
              <a:t>[16] </a:t>
            </a:r>
            <a:r>
              <a:rPr lang="en-US" u="sng" dirty="0">
                <a:hlinkClick r:id="rId10"/>
              </a:rPr>
              <a:t>https://roadsafetygb.org.uk/news/brain-to-vehicle-technology-will-speed-up-reaction-times-nissan/</a:t>
            </a:r>
            <a:r>
              <a:rPr lang="en-US" dirty="0"/>
              <a:t> - Nissan Brain to Vehicle Technology (Article by </a:t>
            </a:r>
            <a:r>
              <a:rPr lang="en-US" dirty="0" err="1"/>
              <a:t>RoadSafetyGB</a:t>
            </a:r>
            <a:r>
              <a:rPr lang="en-US" dirty="0"/>
              <a:t>)</a:t>
            </a:r>
            <a:endParaRPr lang="en-GB" dirty="0"/>
          </a:p>
          <a:p>
            <a:r>
              <a:rPr lang="en-US" dirty="0"/>
              <a:t>[17] </a:t>
            </a:r>
            <a:r>
              <a:rPr lang="en-US" u="sng" dirty="0">
                <a:hlinkClick r:id="rId11"/>
              </a:rPr>
              <a:t>https://mycardoeswhat.org/safety-features/automatic-braking/</a:t>
            </a:r>
            <a:r>
              <a:rPr lang="en-US" dirty="0"/>
              <a:t> - Automatic Braking explained (Article by MyCarDoesWhat.org)</a:t>
            </a:r>
            <a:endParaRPr lang="en-GB" dirty="0"/>
          </a:p>
          <a:p>
            <a:r>
              <a:rPr lang="en-US" dirty="0"/>
              <a:t>[18] </a:t>
            </a:r>
            <a:r>
              <a:rPr lang="en-US" u="sng" dirty="0">
                <a:hlinkClick r:id="rId12"/>
              </a:rPr>
              <a:t>https://www.fool.com/investing/2017/10/22/how-far-along-is-self-driving-car-technology-reall.aspx</a:t>
            </a:r>
            <a:r>
              <a:rPr lang="en-US" dirty="0"/>
              <a:t> - Self-Driving Cars Progress (Article by John </a:t>
            </a:r>
            <a:r>
              <a:rPr lang="en-US" dirty="0" err="1"/>
              <a:t>Rosevear</a:t>
            </a:r>
            <a:r>
              <a:rPr lang="en-US" dirty="0"/>
              <a:t>, Oct 22, 2017 at 7:05AM)</a:t>
            </a:r>
            <a:endParaRPr lang="en-GB" dirty="0"/>
          </a:p>
          <a:p>
            <a:pPr>
              <a:lnSpc>
                <a:spcPct val="120000"/>
              </a:lnSpc>
            </a:pPr>
            <a:r>
              <a:rPr lang="en-US" dirty="0"/>
              <a:t>[21] </a:t>
            </a:r>
            <a:r>
              <a:rPr lang="en-US" u="sng" dirty="0">
                <a:hlinkClick r:id="rId13"/>
              </a:rPr>
              <a:t>https://www.sciencedirect.com/science/article/pii/000169188490043X</a:t>
            </a:r>
            <a:r>
              <a:rPr lang="en-US" dirty="0"/>
              <a:t> - Visual and auditory choice reaction times (Acta </a:t>
            </a:r>
            <a:r>
              <a:rPr lang="en-US" dirty="0" err="1"/>
              <a:t>Psychologica</a:t>
            </a:r>
            <a:r>
              <a:rPr lang="en-US" dirty="0"/>
              <a:t>: Volume 55, Issue 3, May 1984, Pages 231-247)</a:t>
            </a:r>
          </a:p>
          <a:p>
            <a:pPr>
              <a:lnSpc>
                <a:spcPct val="120000"/>
              </a:lnSpc>
            </a:pPr>
            <a:endParaRPr lang="en-GB" dirty="0"/>
          </a:p>
        </p:txBody>
      </p:sp>
    </p:spTree>
    <p:extLst>
      <p:ext uri="{BB962C8B-B14F-4D97-AF65-F5344CB8AC3E}">
        <p14:creationId xmlns:p14="http://schemas.microsoft.com/office/powerpoint/2010/main" val="756380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4F0995-3420-425B-8E20-D2B1CB028990}"/>
              </a:ext>
            </a:extLst>
          </p:cNvPr>
          <p:cNvSpPr txBox="1">
            <a:spLocks/>
          </p:cNvSpPr>
          <p:nvPr/>
        </p:nvSpPr>
        <p:spPr>
          <a:xfrm>
            <a:off x="143132" y="895865"/>
            <a:ext cx="11905735" cy="5066270"/>
          </a:xfrm>
          <a:prstGeom prst="rect">
            <a:avLst/>
          </a:prstGeom>
          <a:noFill/>
          <a:ln w="12700" cap="flat" cmpd="sng" algn="ctr">
            <a:no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GB" sz="7200"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Development Work</a:t>
            </a:r>
          </a:p>
        </p:txBody>
      </p:sp>
    </p:spTree>
    <p:extLst>
      <p:ext uri="{BB962C8B-B14F-4D97-AF65-F5344CB8AC3E}">
        <p14:creationId xmlns:p14="http://schemas.microsoft.com/office/powerpoint/2010/main" val="325690011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22918</TotalTime>
  <Words>3201</Words>
  <Application>Microsoft Office PowerPoint</Application>
  <PresentationFormat>Widescreen</PresentationFormat>
  <Paragraphs>181</Paragraphs>
  <Slides>24</Slides>
  <Notes>19</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Arial</vt:lpstr>
      <vt:lpstr>Calibri</vt:lpstr>
      <vt:lpstr>Calibri Light</vt:lpstr>
      <vt:lpstr>Vapor Trail</vt:lpstr>
      <vt:lpstr>Office Theme</vt:lpstr>
      <vt:lpstr>Driver Attentiveness in Virtual Reality</vt:lpstr>
      <vt:lpstr>Project Aim</vt:lpstr>
      <vt:lpstr>Background knowledge</vt:lpstr>
      <vt:lpstr>Literature Review: Road Accidents &amp; Fatalities</vt:lpstr>
      <vt:lpstr>Literature Review: Driving Distractions</vt:lpstr>
      <vt:lpstr>Literature Review: Driving Aids</vt:lpstr>
      <vt:lpstr>Literature Review: Virtual Reality</vt:lpstr>
      <vt:lpstr>Literature Review: References Included in Presentation</vt:lpstr>
      <vt:lpstr>PowerPoint Presentation</vt:lpstr>
      <vt:lpstr>PowerPoint Presentation</vt:lpstr>
      <vt:lpstr>Data Output from Testing</vt:lpstr>
      <vt:lpstr>Scenes: Calibration Scene</vt:lpstr>
      <vt:lpstr>CALIBRATION SCENE</vt:lpstr>
      <vt:lpstr>Scenes: Basic Class Diagram</vt:lpstr>
      <vt:lpstr>Scenes:  Scene 1</vt:lpstr>
      <vt:lpstr>Scenes:  Scene 2</vt:lpstr>
      <vt:lpstr>Scenes:  Scene 3</vt:lpstr>
      <vt:lpstr>Example of the User’s View</vt:lpstr>
      <vt:lpstr>Software</vt:lpstr>
      <vt:lpstr>PowerPoint Presentation</vt:lpstr>
      <vt:lpstr>Project Objectives</vt:lpstr>
      <vt:lpstr>PowerPoint Presentation</vt:lpstr>
      <vt:lpstr>Progress So Far:</vt:lpstr>
      <vt:lpstr>Thank you for listening!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Attentiveness in Virtual Reality</dc:title>
  <dc:creator>james wright</dc:creator>
  <cp:lastModifiedBy>james wright</cp:lastModifiedBy>
  <cp:revision>320</cp:revision>
  <dcterms:created xsi:type="dcterms:W3CDTF">2019-11-04T20:40:16Z</dcterms:created>
  <dcterms:modified xsi:type="dcterms:W3CDTF">2019-12-06T14:31:00Z</dcterms:modified>
</cp:coreProperties>
</file>